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5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</p:sldMasterIdLst>
  <p:notesMasterIdLst>
    <p:notesMasterId r:id="rId33"/>
  </p:notesMasterIdLst>
  <p:sldIdLst>
    <p:sldId id="383" r:id="rId4"/>
    <p:sldId id="2710" r:id="rId5"/>
    <p:sldId id="256" r:id="rId6"/>
    <p:sldId id="2618" r:id="rId7"/>
    <p:sldId id="2622" r:id="rId8"/>
    <p:sldId id="2711" r:id="rId9"/>
    <p:sldId id="2628" r:id="rId10"/>
    <p:sldId id="2707" r:id="rId11"/>
    <p:sldId id="2708" r:id="rId12"/>
    <p:sldId id="2555" r:id="rId13"/>
    <p:sldId id="2700" r:id="rId14"/>
    <p:sldId id="2578" r:id="rId15"/>
    <p:sldId id="2701" r:id="rId16"/>
    <p:sldId id="2579" r:id="rId17"/>
    <p:sldId id="2577" r:id="rId18"/>
    <p:sldId id="2703" r:id="rId19"/>
    <p:sldId id="2704" r:id="rId20"/>
    <p:sldId id="2702" r:id="rId21"/>
    <p:sldId id="2705" r:id="rId22"/>
    <p:sldId id="2706" r:id="rId23"/>
    <p:sldId id="2582" r:id="rId24"/>
    <p:sldId id="2699" r:id="rId25"/>
    <p:sldId id="2581" r:id="rId26"/>
    <p:sldId id="2594" r:id="rId27"/>
    <p:sldId id="2585" r:id="rId28"/>
    <p:sldId id="2593" r:id="rId29"/>
    <p:sldId id="2604" r:id="rId30"/>
    <p:sldId id="2596" r:id="rId31"/>
    <p:sldId id="2598" r:id="rId3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B959DD-3711-4FAB-BB33-1C098399DE53}" v="473" dt="2023-10-16T11:50:29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8" autoAdjust="0"/>
    <p:restoredTop sz="81904" autoAdjust="0"/>
  </p:normalViewPr>
  <p:slideViewPr>
    <p:cSldViewPr snapToGrid="0">
      <p:cViewPr varScale="1">
        <p:scale>
          <a:sx n="69" d="100"/>
          <a:sy n="69" d="100"/>
        </p:scale>
        <p:origin x="1186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213AC-6228-439A-8149-60A5EC334E2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714B873-548C-4FA1-BB4D-693FFE1B364E}">
      <dgm:prSet custT="1"/>
      <dgm:spPr/>
      <dgm:t>
        <a:bodyPr/>
        <a:lstStyle/>
        <a:p>
          <a:r>
            <a:rPr lang="nl-BE" sz="2800" b="1" dirty="0" err="1"/>
            <a:t>Accessible</a:t>
          </a:r>
          <a:r>
            <a:rPr lang="nl-BE" sz="2800" dirty="0"/>
            <a:t> </a:t>
          </a:r>
          <a:r>
            <a:rPr lang="nl-BE" sz="2800" dirty="0" err="1"/>
            <a:t>to</a:t>
          </a:r>
          <a:r>
            <a:rPr lang="nl-BE" sz="2800" dirty="0"/>
            <a:t> small companies</a:t>
          </a:r>
          <a:endParaRPr lang="en-US" sz="2800" dirty="0"/>
        </a:p>
      </dgm:t>
    </dgm:pt>
    <dgm:pt modelId="{D8A2B930-AF42-4261-A52C-1B75E9E2C0B1}" type="parTrans" cxnId="{CABF46D9-16EA-4E92-AD96-ACDB490D43C9}">
      <dgm:prSet/>
      <dgm:spPr/>
      <dgm:t>
        <a:bodyPr/>
        <a:lstStyle/>
        <a:p>
          <a:endParaRPr lang="en-US" sz="3200"/>
        </a:p>
      </dgm:t>
    </dgm:pt>
    <dgm:pt modelId="{8A8221AD-27F9-474D-BC5B-8FFCB5E9AAEE}" type="sibTrans" cxnId="{CABF46D9-16EA-4E92-AD96-ACDB490D43C9}">
      <dgm:prSet/>
      <dgm:spPr/>
      <dgm:t>
        <a:bodyPr/>
        <a:lstStyle/>
        <a:p>
          <a:endParaRPr lang="en-US" sz="3200"/>
        </a:p>
      </dgm:t>
    </dgm:pt>
    <dgm:pt modelId="{13E8C6F3-B2E0-48C5-84EC-010988B7732A}">
      <dgm:prSet custT="1"/>
      <dgm:spPr/>
      <dgm:t>
        <a:bodyPr/>
        <a:lstStyle/>
        <a:p>
          <a:r>
            <a:rPr lang="nl-BE" sz="2800" b="1" dirty="0" err="1"/>
            <a:t>Aligned</a:t>
          </a:r>
          <a:r>
            <a:rPr lang="nl-BE" sz="2800" dirty="0"/>
            <a:t> </a:t>
          </a:r>
          <a:r>
            <a:rPr lang="nl-BE" sz="2800" dirty="0" err="1"/>
            <a:t>with</a:t>
          </a:r>
          <a:r>
            <a:rPr lang="nl-BE" sz="2800" dirty="0"/>
            <a:t> </a:t>
          </a:r>
          <a:r>
            <a:rPr lang="nl-BE" sz="2800" dirty="0" err="1"/>
            <a:t>changing</a:t>
          </a:r>
          <a:r>
            <a:rPr lang="nl-BE" sz="2800" dirty="0"/>
            <a:t> </a:t>
          </a:r>
          <a:r>
            <a:rPr lang="nl-BE" sz="2800" dirty="0" err="1"/>
            <a:t>legal</a:t>
          </a:r>
          <a:r>
            <a:rPr lang="nl-BE" sz="2800" dirty="0"/>
            <a:t>- </a:t>
          </a:r>
          <a:r>
            <a:rPr lang="nl-BE" sz="2800" dirty="0" err="1"/>
            <a:t>and</a:t>
          </a:r>
          <a:r>
            <a:rPr lang="nl-BE" sz="2800" dirty="0"/>
            <a:t> commercial </a:t>
          </a:r>
          <a:r>
            <a:rPr lang="nl-BE" sz="2800" dirty="0" err="1"/>
            <a:t>expectations</a:t>
          </a:r>
          <a:endParaRPr lang="en-US" sz="2800" dirty="0"/>
        </a:p>
      </dgm:t>
    </dgm:pt>
    <dgm:pt modelId="{8423F4E2-4D1D-40D6-9875-EC58F1641906}" type="parTrans" cxnId="{98E9FA9F-3956-43F4-AC51-F2367B966E96}">
      <dgm:prSet/>
      <dgm:spPr/>
      <dgm:t>
        <a:bodyPr/>
        <a:lstStyle/>
        <a:p>
          <a:endParaRPr lang="en-US" sz="3200"/>
        </a:p>
      </dgm:t>
    </dgm:pt>
    <dgm:pt modelId="{B3DA07F4-4823-4BFB-9309-E2AB4F662347}" type="sibTrans" cxnId="{98E9FA9F-3956-43F4-AC51-F2367B966E96}">
      <dgm:prSet/>
      <dgm:spPr/>
      <dgm:t>
        <a:bodyPr/>
        <a:lstStyle/>
        <a:p>
          <a:endParaRPr lang="en-US" sz="3200"/>
        </a:p>
      </dgm:t>
    </dgm:pt>
    <dgm:pt modelId="{439B41CD-2DF4-41DA-AFE3-795AACF12DF2}">
      <dgm:prSet custT="1"/>
      <dgm:spPr/>
      <dgm:t>
        <a:bodyPr/>
        <a:lstStyle/>
        <a:p>
          <a:r>
            <a:rPr lang="nl-BE" sz="2800" b="1" dirty="0" err="1"/>
            <a:t>Recognizable</a:t>
          </a:r>
          <a:r>
            <a:rPr lang="nl-BE" sz="2800" dirty="0"/>
            <a:t> </a:t>
          </a:r>
          <a:r>
            <a:rPr lang="nl-BE" sz="2800" dirty="0" err="1"/>
            <a:t>by</a:t>
          </a:r>
          <a:r>
            <a:rPr lang="nl-BE" sz="2800" dirty="0"/>
            <a:t> </a:t>
          </a:r>
          <a:r>
            <a:rPr lang="nl-BE" sz="2800" dirty="0" err="1"/>
            <a:t>including</a:t>
          </a:r>
          <a:r>
            <a:rPr lang="nl-BE" sz="2800" dirty="0"/>
            <a:t> real-life </a:t>
          </a:r>
          <a:r>
            <a:rPr lang="nl-BE" sz="2800" dirty="0" err="1"/>
            <a:t>examples</a:t>
          </a:r>
          <a:endParaRPr lang="en-US" sz="2800" dirty="0"/>
        </a:p>
      </dgm:t>
    </dgm:pt>
    <dgm:pt modelId="{49264B51-A449-4716-81F3-EE1151792AE8}" type="parTrans" cxnId="{B70B9F88-2072-4934-9EA0-20F647114C11}">
      <dgm:prSet/>
      <dgm:spPr/>
      <dgm:t>
        <a:bodyPr/>
        <a:lstStyle/>
        <a:p>
          <a:endParaRPr lang="en-US" sz="3200"/>
        </a:p>
      </dgm:t>
    </dgm:pt>
    <dgm:pt modelId="{A7798FCD-AED4-4DED-9FC7-F41CF285D98D}" type="sibTrans" cxnId="{B70B9F88-2072-4934-9EA0-20F647114C11}">
      <dgm:prSet/>
      <dgm:spPr/>
      <dgm:t>
        <a:bodyPr/>
        <a:lstStyle/>
        <a:p>
          <a:endParaRPr lang="en-US" sz="3200"/>
        </a:p>
      </dgm:t>
    </dgm:pt>
    <dgm:pt modelId="{C176A5B1-B67A-43C6-82BE-8A20306769AA}" type="pres">
      <dgm:prSet presAssocID="{EB1213AC-6228-439A-8149-60A5EC334E26}" presName="root" presStyleCnt="0">
        <dgm:presLayoutVars>
          <dgm:dir/>
          <dgm:resizeHandles val="exact"/>
        </dgm:presLayoutVars>
      </dgm:prSet>
      <dgm:spPr/>
    </dgm:pt>
    <dgm:pt modelId="{B340392E-F107-46BA-9D82-F3AA4E37E630}" type="pres">
      <dgm:prSet presAssocID="{C714B873-548C-4FA1-BB4D-693FFE1B364E}" presName="compNode" presStyleCnt="0"/>
      <dgm:spPr/>
    </dgm:pt>
    <dgm:pt modelId="{5CF1D1D4-00F3-4B06-A408-BC4AE39AB785}" type="pres">
      <dgm:prSet presAssocID="{C714B873-548C-4FA1-BB4D-693FFE1B36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B23E0A0-8129-4466-B8B0-85E180893984}" type="pres">
      <dgm:prSet presAssocID="{C714B873-548C-4FA1-BB4D-693FFE1B364E}" presName="spaceRect" presStyleCnt="0"/>
      <dgm:spPr/>
    </dgm:pt>
    <dgm:pt modelId="{446B4F07-7981-4E9C-9356-2AF0D3EE067A}" type="pres">
      <dgm:prSet presAssocID="{C714B873-548C-4FA1-BB4D-693FFE1B364E}" presName="textRect" presStyleLbl="revTx" presStyleIdx="0" presStyleCnt="3">
        <dgm:presLayoutVars>
          <dgm:chMax val="1"/>
          <dgm:chPref val="1"/>
        </dgm:presLayoutVars>
      </dgm:prSet>
      <dgm:spPr/>
    </dgm:pt>
    <dgm:pt modelId="{D30A83BC-4136-4B60-8A68-47121E54658C}" type="pres">
      <dgm:prSet presAssocID="{8A8221AD-27F9-474D-BC5B-8FFCB5E9AAEE}" presName="sibTrans" presStyleCnt="0"/>
      <dgm:spPr/>
    </dgm:pt>
    <dgm:pt modelId="{020A5E4D-B375-4194-9F9B-BCF0939C727B}" type="pres">
      <dgm:prSet presAssocID="{13E8C6F3-B2E0-48C5-84EC-010988B7732A}" presName="compNode" presStyleCnt="0"/>
      <dgm:spPr/>
    </dgm:pt>
    <dgm:pt modelId="{51307F13-2254-444F-9094-15EE2B8B5542}" type="pres">
      <dgm:prSet presAssocID="{13E8C6F3-B2E0-48C5-84EC-010988B7732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CE06D2B2-8268-45FB-8EAF-F2A5F891FD0A}" type="pres">
      <dgm:prSet presAssocID="{13E8C6F3-B2E0-48C5-84EC-010988B7732A}" presName="spaceRect" presStyleCnt="0"/>
      <dgm:spPr/>
    </dgm:pt>
    <dgm:pt modelId="{D059F18F-98B7-4A01-9716-0AFAA30E45A6}" type="pres">
      <dgm:prSet presAssocID="{13E8C6F3-B2E0-48C5-84EC-010988B7732A}" presName="textRect" presStyleLbl="revTx" presStyleIdx="1" presStyleCnt="3" custScaleX="123253">
        <dgm:presLayoutVars>
          <dgm:chMax val="1"/>
          <dgm:chPref val="1"/>
        </dgm:presLayoutVars>
      </dgm:prSet>
      <dgm:spPr/>
    </dgm:pt>
    <dgm:pt modelId="{F1E0B082-C86A-418C-95E2-76C908855454}" type="pres">
      <dgm:prSet presAssocID="{B3DA07F4-4823-4BFB-9309-E2AB4F662347}" presName="sibTrans" presStyleCnt="0"/>
      <dgm:spPr/>
    </dgm:pt>
    <dgm:pt modelId="{86FCC2C3-9647-4259-9F43-5ED5E0FB1E7F}" type="pres">
      <dgm:prSet presAssocID="{439B41CD-2DF4-41DA-AFE3-795AACF12DF2}" presName="compNode" presStyleCnt="0"/>
      <dgm:spPr/>
    </dgm:pt>
    <dgm:pt modelId="{B4249175-794F-4EC5-B9F4-0B99474D496C}" type="pres">
      <dgm:prSet presAssocID="{439B41CD-2DF4-41DA-AFE3-795AACF12DF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00819A6B-3665-4D1C-A245-80E2AB809BDF}" type="pres">
      <dgm:prSet presAssocID="{439B41CD-2DF4-41DA-AFE3-795AACF12DF2}" presName="spaceRect" presStyleCnt="0"/>
      <dgm:spPr/>
    </dgm:pt>
    <dgm:pt modelId="{2D920855-1F2C-4EE3-A715-9911D52EAC6F}" type="pres">
      <dgm:prSet presAssocID="{439B41CD-2DF4-41DA-AFE3-795AACF12DF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832C204-6212-45D1-A5EC-CA134B5EED9F}" type="presOf" srcId="{439B41CD-2DF4-41DA-AFE3-795AACF12DF2}" destId="{2D920855-1F2C-4EE3-A715-9911D52EAC6F}" srcOrd="0" destOrd="0" presId="urn:microsoft.com/office/officeart/2018/2/layout/IconLabelList"/>
    <dgm:cxn modelId="{E379EC54-02FF-4FD1-A548-8F1EDB50B0B5}" type="presOf" srcId="{EB1213AC-6228-439A-8149-60A5EC334E26}" destId="{C176A5B1-B67A-43C6-82BE-8A20306769AA}" srcOrd="0" destOrd="0" presId="urn:microsoft.com/office/officeart/2018/2/layout/IconLabelList"/>
    <dgm:cxn modelId="{156A0286-9435-4AC8-B628-F1072C01222E}" type="presOf" srcId="{C714B873-548C-4FA1-BB4D-693FFE1B364E}" destId="{446B4F07-7981-4E9C-9356-2AF0D3EE067A}" srcOrd="0" destOrd="0" presId="urn:microsoft.com/office/officeart/2018/2/layout/IconLabelList"/>
    <dgm:cxn modelId="{B70B9F88-2072-4934-9EA0-20F647114C11}" srcId="{EB1213AC-6228-439A-8149-60A5EC334E26}" destId="{439B41CD-2DF4-41DA-AFE3-795AACF12DF2}" srcOrd="2" destOrd="0" parTransId="{49264B51-A449-4716-81F3-EE1151792AE8}" sibTransId="{A7798FCD-AED4-4DED-9FC7-F41CF285D98D}"/>
    <dgm:cxn modelId="{73F82A93-6457-4AF3-AB59-3F31AA2153D4}" type="presOf" srcId="{13E8C6F3-B2E0-48C5-84EC-010988B7732A}" destId="{D059F18F-98B7-4A01-9716-0AFAA30E45A6}" srcOrd="0" destOrd="0" presId="urn:microsoft.com/office/officeart/2018/2/layout/IconLabelList"/>
    <dgm:cxn modelId="{98E9FA9F-3956-43F4-AC51-F2367B966E96}" srcId="{EB1213AC-6228-439A-8149-60A5EC334E26}" destId="{13E8C6F3-B2E0-48C5-84EC-010988B7732A}" srcOrd="1" destOrd="0" parTransId="{8423F4E2-4D1D-40D6-9875-EC58F1641906}" sibTransId="{B3DA07F4-4823-4BFB-9309-E2AB4F662347}"/>
    <dgm:cxn modelId="{CABF46D9-16EA-4E92-AD96-ACDB490D43C9}" srcId="{EB1213AC-6228-439A-8149-60A5EC334E26}" destId="{C714B873-548C-4FA1-BB4D-693FFE1B364E}" srcOrd="0" destOrd="0" parTransId="{D8A2B930-AF42-4261-A52C-1B75E9E2C0B1}" sibTransId="{8A8221AD-27F9-474D-BC5B-8FFCB5E9AAEE}"/>
    <dgm:cxn modelId="{546BCAA2-017F-4917-97EE-B0DA5EA65811}" type="presParOf" srcId="{C176A5B1-B67A-43C6-82BE-8A20306769AA}" destId="{B340392E-F107-46BA-9D82-F3AA4E37E630}" srcOrd="0" destOrd="0" presId="urn:microsoft.com/office/officeart/2018/2/layout/IconLabelList"/>
    <dgm:cxn modelId="{77FB7321-D3D8-4FF6-ABCB-4D869D188605}" type="presParOf" srcId="{B340392E-F107-46BA-9D82-F3AA4E37E630}" destId="{5CF1D1D4-00F3-4B06-A408-BC4AE39AB785}" srcOrd="0" destOrd="0" presId="urn:microsoft.com/office/officeart/2018/2/layout/IconLabelList"/>
    <dgm:cxn modelId="{0155E38D-24B6-4143-919E-452E8BA605A6}" type="presParOf" srcId="{B340392E-F107-46BA-9D82-F3AA4E37E630}" destId="{0B23E0A0-8129-4466-B8B0-85E180893984}" srcOrd="1" destOrd="0" presId="urn:microsoft.com/office/officeart/2018/2/layout/IconLabelList"/>
    <dgm:cxn modelId="{21E947AC-D6ED-49A7-B736-85C1C23E00A9}" type="presParOf" srcId="{B340392E-F107-46BA-9D82-F3AA4E37E630}" destId="{446B4F07-7981-4E9C-9356-2AF0D3EE067A}" srcOrd="2" destOrd="0" presId="urn:microsoft.com/office/officeart/2018/2/layout/IconLabelList"/>
    <dgm:cxn modelId="{6027B44D-050F-47BB-8932-95F9B61B429D}" type="presParOf" srcId="{C176A5B1-B67A-43C6-82BE-8A20306769AA}" destId="{D30A83BC-4136-4B60-8A68-47121E54658C}" srcOrd="1" destOrd="0" presId="urn:microsoft.com/office/officeart/2018/2/layout/IconLabelList"/>
    <dgm:cxn modelId="{4FB946F2-CF7C-4049-A302-AF8C186FE117}" type="presParOf" srcId="{C176A5B1-B67A-43C6-82BE-8A20306769AA}" destId="{020A5E4D-B375-4194-9F9B-BCF0939C727B}" srcOrd="2" destOrd="0" presId="urn:microsoft.com/office/officeart/2018/2/layout/IconLabelList"/>
    <dgm:cxn modelId="{2DFCB7D5-4A73-4DDA-B7C1-4CBBCF514A9C}" type="presParOf" srcId="{020A5E4D-B375-4194-9F9B-BCF0939C727B}" destId="{51307F13-2254-444F-9094-15EE2B8B5542}" srcOrd="0" destOrd="0" presId="urn:microsoft.com/office/officeart/2018/2/layout/IconLabelList"/>
    <dgm:cxn modelId="{C1DF827C-A08E-43C2-9394-C83F235F6E62}" type="presParOf" srcId="{020A5E4D-B375-4194-9F9B-BCF0939C727B}" destId="{CE06D2B2-8268-45FB-8EAF-F2A5F891FD0A}" srcOrd="1" destOrd="0" presId="urn:microsoft.com/office/officeart/2018/2/layout/IconLabelList"/>
    <dgm:cxn modelId="{75AF0DBD-FD32-4D8C-83A1-E81638B2E5E2}" type="presParOf" srcId="{020A5E4D-B375-4194-9F9B-BCF0939C727B}" destId="{D059F18F-98B7-4A01-9716-0AFAA30E45A6}" srcOrd="2" destOrd="0" presId="urn:microsoft.com/office/officeart/2018/2/layout/IconLabelList"/>
    <dgm:cxn modelId="{95CEF5A5-72C9-476E-B9ED-5250B977F95E}" type="presParOf" srcId="{C176A5B1-B67A-43C6-82BE-8A20306769AA}" destId="{F1E0B082-C86A-418C-95E2-76C908855454}" srcOrd="3" destOrd="0" presId="urn:microsoft.com/office/officeart/2018/2/layout/IconLabelList"/>
    <dgm:cxn modelId="{1055AEE5-F5E6-4110-B701-53F98D147FB7}" type="presParOf" srcId="{C176A5B1-B67A-43C6-82BE-8A20306769AA}" destId="{86FCC2C3-9647-4259-9F43-5ED5E0FB1E7F}" srcOrd="4" destOrd="0" presId="urn:microsoft.com/office/officeart/2018/2/layout/IconLabelList"/>
    <dgm:cxn modelId="{F74DE0D4-E34A-44E5-A250-0B84216636A1}" type="presParOf" srcId="{86FCC2C3-9647-4259-9F43-5ED5E0FB1E7F}" destId="{B4249175-794F-4EC5-B9F4-0B99474D496C}" srcOrd="0" destOrd="0" presId="urn:microsoft.com/office/officeart/2018/2/layout/IconLabelList"/>
    <dgm:cxn modelId="{4751F9D5-8C1C-4F80-8D7D-A4F2C7B70F59}" type="presParOf" srcId="{86FCC2C3-9647-4259-9F43-5ED5E0FB1E7F}" destId="{00819A6B-3665-4D1C-A245-80E2AB809BDF}" srcOrd="1" destOrd="0" presId="urn:microsoft.com/office/officeart/2018/2/layout/IconLabelList"/>
    <dgm:cxn modelId="{47A131A1-18B3-477F-B174-CBD31B39A020}" type="presParOf" srcId="{86FCC2C3-9647-4259-9F43-5ED5E0FB1E7F}" destId="{2D920855-1F2C-4EE3-A715-9911D52EAC6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595FC-E73D-4D8C-84FF-31EE4F859DBD}" type="doc">
      <dgm:prSet loTypeId="urn:microsoft.com/office/officeart/2005/8/layout/hList7" loCatId="relationship" qsTypeId="urn:microsoft.com/office/officeart/2005/8/quickstyle/simple1" qsCatId="simple" csTypeId="urn:microsoft.com/office/officeart/2005/8/colors/accent0_2" csCatId="mainScheme" phldr="1"/>
      <dgm:spPr/>
    </dgm:pt>
    <dgm:pt modelId="{E4176BE6-50CD-41B7-8A63-B249EE20A160}">
      <dgm:prSet phldrT="[Text]" custT="1"/>
      <dgm:spPr/>
      <dgm:t>
        <a:bodyPr/>
        <a:lstStyle/>
        <a:p>
          <a:r>
            <a:rPr lang="nl-BE" sz="2800" b="0" dirty="0"/>
            <a:t>Risk </a:t>
          </a:r>
          <a:r>
            <a:rPr lang="nl-BE" sz="2800" b="0" dirty="0" err="1"/>
            <a:t>identification</a:t>
          </a:r>
          <a:endParaRPr lang="nl-BE" sz="2800" b="0" dirty="0"/>
        </a:p>
      </dgm:t>
    </dgm:pt>
    <dgm:pt modelId="{737C7BC5-1314-458E-B982-2A5B4775BA9C}" type="parTrans" cxnId="{9C100EF8-98FF-4D7F-A7E6-BC6872FE6552}">
      <dgm:prSet/>
      <dgm:spPr/>
      <dgm:t>
        <a:bodyPr/>
        <a:lstStyle/>
        <a:p>
          <a:endParaRPr lang="nl-BE" sz="1400"/>
        </a:p>
      </dgm:t>
    </dgm:pt>
    <dgm:pt modelId="{B48B194B-3117-4BCE-9261-D2EFE2D1E082}" type="sibTrans" cxnId="{9C100EF8-98FF-4D7F-A7E6-BC6872FE6552}">
      <dgm:prSet/>
      <dgm:spPr/>
      <dgm:t>
        <a:bodyPr/>
        <a:lstStyle/>
        <a:p>
          <a:endParaRPr lang="nl-BE" sz="1400"/>
        </a:p>
      </dgm:t>
    </dgm:pt>
    <dgm:pt modelId="{E1D9A1FB-C81A-480B-9172-5E340E5BFDBC}">
      <dgm:prSet phldrT="[Text]" custT="1"/>
      <dgm:spPr/>
      <dgm:t>
        <a:bodyPr/>
        <a:lstStyle/>
        <a:p>
          <a:r>
            <a:rPr lang="nl-BE" sz="2800" b="0" dirty="0"/>
            <a:t>Risk </a:t>
          </a:r>
          <a:r>
            <a:rPr lang="nl-BE" sz="2800" b="0" dirty="0" err="1"/>
            <a:t>mitigation</a:t>
          </a:r>
          <a:endParaRPr lang="nl-BE" sz="2800" b="0" dirty="0"/>
        </a:p>
      </dgm:t>
    </dgm:pt>
    <dgm:pt modelId="{276A936A-70F4-4EB6-9BDA-C1219A98BCFA}" type="parTrans" cxnId="{7403A22F-386B-41E6-AA42-E5CF36D0BF2E}">
      <dgm:prSet/>
      <dgm:spPr/>
      <dgm:t>
        <a:bodyPr/>
        <a:lstStyle/>
        <a:p>
          <a:endParaRPr lang="nl-BE" sz="1400"/>
        </a:p>
      </dgm:t>
    </dgm:pt>
    <dgm:pt modelId="{4D7E56F5-6008-4E3A-9160-EAF57BDFBD08}" type="sibTrans" cxnId="{7403A22F-386B-41E6-AA42-E5CF36D0BF2E}">
      <dgm:prSet/>
      <dgm:spPr/>
      <dgm:t>
        <a:bodyPr/>
        <a:lstStyle/>
        <a:p>
          <a:endParaRPr lang="nl-BE" sz="1400"/>
        </a:p>
      </dgm:t>
    </dgm:pt>
    <dgm:pt modelId="{237DBC47-EFA7-461A-ADDA-3BA7C2D6FBC7}">
      <dgm:prSet phldrT="[Text]" custT="1"/>
      <dgm:spPr/>
      <dgm:t>
        <a:bodyPr/>
        <a:lstStyle/>
        <a:p>
          <a:r>
            <a:rPr lang="nl-BE" sz="2800" b="0" dirty="0"/>
            <a:t>Policy </a:t>
          </a:r>
          <a:r>
            <a:rPr lang="nl-BE" sz="2800" b="0" dirty="0" err="1"/>
            <a:t>integration</a:t>
          </a:r>
          <a:endParaRPr lang="nl-BE" sz="2800" b="0" dirty="0"/>
        </a:p>
      </dgm:t>
    </dgm:pt>
    <dgm:pt modelId="{DB9E3DC0-C2D2-4E99-8AA0-E36F0D22C684}" type="parTrans" cxnId="{8770427E-5072-4A64-826E-3A0F91B811DB}">
      <dgm:prSet/>
      <dgm:spPr/>
      <dgm:t>
        <a:bodyPr/>
        <a:lstStyle/>
        <a:p>
          <a:endParaRPr lang="nl-BE"/>
        </a:p>
      </dgm:t>
    </dgm:pt>
    <dgm:pt modelId="{467AF7C1-691D-42EA-B719-3719441B461F}" type="sibTrans" cxnId="{8770427E-5072-4A64-826E-3A0F91B811DB}">
      <dgm:prSet/>
      <dgm:spPr/>
      <dgm:t>
        <a:bodyPr/>
        <a:lstStyle/>
        <a:p>
          <a:endParaRPr lang="nl-BE"/>
        </a:p>
      </dgm:t>
    </dgm:pt>
    <dgm:pt modelId="{FD87EBDD-EEA2-41F5-AE5A-915F4B69A649}" type="pres">
      <dgm:prSet presAssocID="{4C8595FC-E73D-4D8C-84FF-31EE4F859DBD}" presName="Name0" presStyleCnt="0">
        <dgm:presLayoutVars>
          <dgm:dir/>
          <dgm:resizeHandles val="exact"/>
        </dgm:presLayoutVars>
      </dgm:prSet>
      <dgm:spPr/>
    </dgm:pt>
    <dgm:pt modelId="{F417A6D4-00B0-4C49-A7D8-257753165DB2}" type="pres">
      <dgm:prSet presAssocID="{4C8595FC-E73D-4D8C-84FF-31EE4F859DBD}" presName="fgShape" presStyleLbl="fgShp" presStyleIdx="0" presStyleCnt="1" custScaleY="163886" custLinFactNeighborY="-38183"/>
      <dgm:spPr/>
    </dgm:pt>
    <dgm:pt modelId="{AF613F5B-D39D-4C96-B6B4-FA88A255BF3C}" type="pres">
      <dgm:prSet presAssocID="{4C8595FC-E73D-4D8C-84FF-31EE4F859DBD}" presName="linComp" presStyleCnt="0"/>
      <dgm:spPr/>
    </dgm:pt>
    <dgm:pt modelId="{2C1FE369-86FE-403A-883F-65FB7147F8F6}" type="pres">
      <dgm:prSet presAssocID="{E4176BE6-50CD-41B7-8A63-B249EE20A160}" presName="compNode" presStyleCnt="0"/>
      <dgm:spPr/>
    </dgm:pt>
    <dgm:pt modelId="{2899B5E0-9237-43FF-A3F6-CBE8A21E390B}" type="pres">
      <dgm:prSet presAssocID="{E4176BE6-50CD-41B7-8A63-B249EE20A160}" presName="bkgdShape" presStyleLbl="node1" presStyleIdx="0" presStyleCnt="3"/>
      <dgm:spPr/>
    </dgm:pt>
    <dgm:pt modelId="{D3E87310-11A5-4FA7-9359-700329DE6F24}" type="pres">
      <dgm:prSet presAssocID="{E4176BE6-50CD-41B7-8A63-B249EE20A160}" presName="nodeTx" presStyleLbl="node1" presStyleIdx="0" presStyleCnt="3">
        <dgm:presLayoutVars>
          <dgm:bulletEnabled val="1"/>
        </dgm:presLayoutVars>
      </dgm:prSet>
      <dgm:spPr/>
    </dgm:pt>
    <dgm:pt modelId="{D6975649-6B90-4A6A-ABBA-E7C24D3DF4A3}" type="pres">
      <dgm:prSet presAssocID="{E4176BE6-50CD-41B7-8A63-B249EE20A160}" presName="invisiNode" presStyleLbl="node1" presStyleIdx="0" presStyleCnt="3"/>
      <dgm:spPr/>
    </dgm:pt>
    <dgm:pt modelId="{7F2C8673-BC59-4EBB-800B-0C2C7939F446}" type="pres">
      <dgm:prSet presAssocID="{E4176BE6-50CD-41B7-8A63-B249EE20A16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arch with solid fill"/>
        </a:ext>
      </dgm:extLst>
    </dgm:pt>
    <dgm:pt modelId="{1193503A-FC5A-47EB-886E-1CD6D98BA6D3}" type="pres">
      <dgm:prSet presAssocID="{B48B194B-3117-4BCE-9261-D2EFE2D1E082}" presName="sibTrans" presStyleLbl="sibTrans2D1" presStyleIdx="0" presStyleCnt="0"/>
      <dgm:spPr/>
    </dgm:pt>
    <dgm:pt modelId="{CE800667-A6BC-4C8F-A50F-F92C564F7DD3}" type="pres">
      <dgm:prSet presAssocID="{E1D9A1FB-C81A-480B-9172-5E340E5BFDBC}" presName="compNode" presStyleCnt="0"/>
      <dgm:spPr/>
    </dgm:pt>
    <dgm:pt modelId="{3F618979-38E0-43F1-938C-AC0E0F14E865}" type="pres">
      <dgm:prSet presAssocID="{E1D9A1FB-C81A-480B-9172-5E340E5BFDBC}" presName="bkgdShape" presStyleLbl="node1" presStyleIdx="1" presStyleCnt="3" custLinFactNeighborX="0" custLinFactNeighborY="-1222"/>
      <dgm:spPr/>
    </dgm:pt>
    <dgm:pt modelId="{339DE710-12FB-44CF-AC3A-8ED5CBE57A2E}" type="pres">
      <dgm:prSet presAssocID="{E1D9A1FB-C81A-480B-9172-5E340E5BFDBC}" presName="nodeTx" presStyleLbl="node1" presStyleIdx="1" presStyleCnt="3">
        <dgm:presLayoutVars>
          <dgm:bulletEnabled val="1"/>
        </dgm:presLayoutVars>
      </dgm:prSet>
      <dgm:spPr/>
    </dgm:pt>
    <dgm:pt modelId="{5BAC2C25-4AC6-434A-8AE4-005231EDE2B6}" type="pres">
      <dgm:prSet presAssocID="{E1D9A1FB-C81A-480B-9172-5E340E5BFDBC}" presName="invisiNode" presStyleLbl="node1" presStyleIdx="1" presStyleCnt="3"/>
      <dgm:spPr/>
    </dgm:pt>
    <dgm:pt modelId="{EBB8C3EB-EC62-466B-99A5-53AF2E6D9A3A}" type="pres">
      <dgm:prSet presAssocID="{E1D9A1FB-C81A-480B-9172-5E340E5BFDBC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ward trend graph with solid fill"/>
        </a:ext>
      </dgm:extLst>
    </dgm:pt>
    <dgm:pt modelId="{CB95AFBF-0F44-4EAC-A176-9C10270BE1CE}" type="pres">
      <dgm:prSet presAssocID="{4D7E56F5-6008-4E3A-9160-EAF57BDFBD08}" presName="sibTrans" presStyleLbl="sibTrans2D1" presStyleIdx="0" presStyleCnt="0"/>
      <dgm:spPr/>
    </dgm:pt>
    <dgm:pt modelId="{20902B4E-09B2-4859-8041-B959E7A7CC3B}" type="pres">
      <dgm:prSet presAssocID="{237DBC47-EFA7-461A-ADDA-3BA7C2D6FBC7}" presName="compNode" presStyleCnt="0"/>
      <dgm:spPr/>
    </dgm:pt>
    <dgm:pt modelId="{0EDDEF3B-7E85-41DD-ACF5-FEDD1949A40F}" type="pres">
      <dgm:prSet presAssocID="{237DBC47-EFA7-461A-ADDA-3BA7C2D6FBC7}" presName="bkgdShape" presStyleLbl="node1" presStyleIdx="2" presStyleCnt="3" custLinFactNeighborX="2079" custLinFactNeighborY="1850"/>
      <dgm:spPr/>
    </dgm:pt>
    <dgm:pt modelId="{00124D69-7588-45A9-89C7-C627B84AFC01}" type="pres">
      <dgm:prSet presAssocID="{237DBC47-EFA7-461A-ADDA-3BA7C2D6FBC7}" presName="nodeTx" presStyleLbl="node1" presStyleIdx="2" presStyleCnt="3">
        <dgm:presLayoutVars>
          <dgm:bulletEnabled val="1"/>
        </dgm:presLayoutVars>
      </dgm:prSet>
      <dgm:spPr/>
    </dgm:pt>
    <dgm:pt modelId="{32C4C390-A65B-46F5-9AD2-9D73185BF3FF}" type="pres">
      <dgm:prSet presAssocID="{237DBC47-EFA7-461A-ADDA-3BA7C2D6FBC7}" presName="invisiNode" presStyleLbl="node1" presStyleIdx="2" presStyleCnt="3"/>
      <dgm:spPr/>
    </dgm:pt>
    <dgm:pt modelId="{D9688A88-6879-4C66-9738-DEB97536B617}" type="pres">
      <dgm:prSet presAssocID="{237DBC47-EFA7-461A-ADDA-3BA7C2D6FBC7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C48DB629-F674-4E01-9016-DD09F9BD8646}" type="presOf" srcId="{E4176BE6-50CD-41B7-8A63-B249EE20A160}" destId="{D3E87310-11A5-4FA7-9359-700329DE6F24}" srcOrd="1" destOrd="0" presId="urn:microsoft.com/office/officeart/2005/8/layout/hList7"/>
    <dgm:cxn modelId="{7403A22F-386B-41E6-AA42-E5CF36D0BF2E}" srcId="{4C8595FC-E73D-4D8C-84FF-31EE4F859DBD}" destId="{E1D9A1FB-C81A-480B-9172-5E340E5BFDBC}" srcOrd="1" destOrd="0" parTransId="{276A936A-70F4-4EB6-9BDA-C1219A98BCFA}" sibTransId="{4D7E56F5-6008-4E3A-9160-EAF57BDFBD08}"/>
    <dgm:cxn modelId="{008F2E41-3781-4DDA-94B1-E389C2F7530A}" type="presOf" srcId="{E1D9A1FB-C81A-480B-9172-5E340E5BFDBC}" destId="{339DE710-12FB-44CF-AC3A-8ED5CBE57A2E}" srcOrd="1" destOrd="0" presId="urn:microsoft.com/office/officeart/2005/8/layout/hList7"/>
    <dgm:cxn modelId="{311E1467-053F-4123-9CA7-5D22BA9E8FF8}" type="presOf" srcId="{237DBC47-EFA7-461A-ADDA-3BA7C2D6FBC7}" destId="{00124D69-7588-45A9-89C7-C627B84AFC01}" srcOrd="1" destOrd="0" presId="urn:microsoft.com/office/officeart/2005/8/layout/hList7"/>
    <dgm:cxn modelId="{EE11DE58-2984-4248-992D-82B6E38B45B4}" type="presOf" srcId="{237DBC47-EFA7-461A-ADDA-3BA7C2D6FBC7}" destId="{0EDDEF3B-7E85-41DD-ACF5-FEDD1949A40F}" srcOrd="0" destOrd="0" presId="urn:microsoft.com/office/officeart/2005/8/layout/hList7"/>
    <dgm:cxn modelId="{8770427E-5072-4A64-826E-3A0F91B811DB}" srcId="{4C8595FC-E73D-4D8C-84FF-31EE4F859DBD}" destId="{237DBC47-EFA7-461A-ADDA-3BA7C2D6FBC7}" srcOrd="2" destOrd="0" parTransId="{DB9E3DC0-C2D2-4E99-8AA0-E36F0D22C684}" sibTransId="{467AF7C1-691D-42EA-B719-3719441B461F}"/>
    <dgm:cxn modelId="{56E18F89-9735-4D50-9D21-BAF1B990C2AC}" type="presOf" srcId="{4C8595FC-E73D-4D8C-84FF-31EE4F859DBD}" destId="{FD87EBDD-EEA2-41F5-AE5A-915F4B69A649}" srcOrd="0" destOrd="0" presId="urn:microsoft.com/office/officeart/2005/8/layout/hList7"/>
    <dgm:cxn modelId="{D4D927A2-3BA3-43B4-830F-B9688C577ADE}" type="presOf" srcId="{E1D9A1FB-C81A-480B-9172-5E340E5BFDBC}" destId="{3F618979-38E0-43F1-938C-AC0E0F14E865}" srcOrd="0" destOrd="0" presId="urn:microsoft.com/office/officeart/2005/8/layout/hList7"/>
    <dgm:cxn modelId="{1D02F6A9-DC1E-4BBE-85F7-027D3E36548F}" type="presOf" srcId="{B48B194B-3117-4BCE-9261-D2EFE2D1E082}" destId="{1193503A-FC5A-47EB-886E-1CD6D98BA6D3}" srcOrd="0" destOrd="0" presId="urn:microsoft.com/office/officeart/2005/8/layout/hList7"/>
    <dgm:cxn modelId="{2B249AC0-1A5D-4714-8032-5B58E943C537}" type="presOf" srcId="{4D7E56F5-6008-4E3A-9160-EAF57BDFBD08}" destId="{CB95AFBF-0F44-4EAC-A176-9C10270BE1CE}" srcOrd="0" destOrd="0" presId="urn:microsoft.com/office/officeart/2005/8/layout/hList7"/>
    <dgm:cxn modelId="{AC0682CF-6E99-4FAB-BA06-D6D71E6BB832}" type="presOf" srcId="{E4176BE6-50CD-41B7-8A63-B249EE20A160}" destId="{2899B5E0-9237-43FF-A3F6-CBE8A21E390B}" srcOrd="0" destOrd="0" presId="urn:microsoft.com/office/officeart/2005/8/layout/hList7"/>
    <dgm:cxn modelId="{9C100EF8-98FF-4D7F-A7E6-BC6872FE6552}" srcId="{4C8595FC-E73D-4D8C-84FF-31EE4F859DBD}" destId="{E4176BE6-50CD-41B7-8A63-B249EE20A160}" srcOrd="0" destOrd="0" parTransId="{737C7BC5-1314-458E-B982-2A5B4775BA9C}" sibTransId="{B48B194B-3117-4BCE-9261-D2EFE2D1E082}"/>
    <dgm:cxn modelId="{C199F74C-1EDC-436A-BF29-168383C4CA0F}" type="presParOf" srcId="{FD87EBDD-EEA2-41F5-AE5A-915F4B69A649}" destId="{F417A6D4-00B0-4C49-A7D8-257753165DB2}" srcOrd="0" destOrd="0" presId="urn:microsoft.com/office/officeart/2005/8/layout/hList7"/>
    <dgm:cxn modelId="{77B646AD-D8D3-473A-B15D-EACED4761064}" type="presParOf" srcId="{FD87EBDD-EEA2-41F5-AE5A-915F4B69A649}" destId="{AF613F5B-D39D-4C96-B6B4-FA88A255BF3C}" srcOrd="1" destOrd="0" presId="urn:microsoft.com/office/officeart/2005/8/layout/hList7"/>
    <dgm:cxn modelId="{B3B2DD7F-8901-4D1F-A9C5-E5F94147091A}" type="presParOf" srcId="{AF613F5B-D39D-4C96-B6B4-FA88A255BF3C}" destId="{2C1FE369-86FE-403A-883F-65FB7147F8F6}" srcOrd="0" destOrd="0" presId="urn:microsoft.com/office/officeart/2005/8/layout/hList7"/>
    <dgm:cxn modelId="{BB0F2E20-8282-421D-9B6C-EDCC3C9CC7EE}" type="presParOf" srcId="{2C1FE369-86FE-403A-883F-65FB7147F8F6}" destId="{2899B5E0-9237-43FF-A3F6-CBE8A21E390B}" srcOrd="0" destOrd="0" presId="urn:microsoft.com/office/officeart/2005/8/layout/hList7"/>
    <dgm:cxn modelId="{C4C29B63-0316-4890-A1CC-5926F126CEDC}" type="presParOf" srcId="{2C1FE369-86FE-403A-883F-65FB7147F8F6}" destId="{D3E87310-11A5-4FA7-9359-700329DE6F24}" srcOrd="1" destOrd="0" presId="urn:microsoft.com/office/officeart/2005/8/layout/hList7"/>
    <dgm:cxn modelId="{94A75E35-3AC4-4A35-A5C8-7BE68A66E351}" type="presParOf" srcId="{2C1FE369-86FE-403A-883F-65FB7147F8F6}" destId="{D6975649-6B90-4A6A-ABBA-E7C24D3DF4A3}" srcOrd="2" destOrd="0" presId="urn:microsoft.com/office/officeart/2005/8/layout/hList7"/>
    <dgm:cxn modelId="{94A82ED3-4B1D-4DF7-922E-BECD654F7E1A}" type="presParOf" srcId="{2C1FE369-86FE-403A-883F-65FB7147F8F6}" destId="{7F2C8673-BC59-4EBB-800B-0C2C7939F446}" srcOrd="3" destOrd="0" presId="urn:microsoft.com/office/officeart/2005/8/layout/hList7"/>
    <dgm:cxn modelId="{6E0050FF-25F7-4F45-9B84-496FF1BCAFB8}" type="presParOf" srcId="{AF613F5B-D39D-4C96-B6B4-FA88A255BF3C}" destId="{1193503A-FC5A-47EB-886E-1CD6D98BA6D3}" srcOrd="1" destOrd="0" presId="urn:microsoft.com/office/officeart/2005/8/layout/hList7"/>
    <dgm:cxn modelId="{E41A461A-D29D-481E-B68C-3F0FD3324944}" type="presParOf" srcId="{AF613F5B-D39D-4C96-B6B4-FA88A255BF3C}" destId="{CE800667-A6BC-4C8F-A50F-F92C564F7DD3}" srcOrd="2" destOrd="0" presId="urn:microsoft.com/office/officeart/2005/8/layout/hList7"/>
    <dgm:cxn modelId="{2A168501-8260-4701-A5A8-ACF8682CF6B4}" type="presParOf" srcId="{CE800667-A6BC-4C8F-A50F-F92C564F7DD3}" destId="{3F618979-38E0-43F1-938C-AC0E0F14E865}" srcOrd="0" destOrd="0" presId="urn:microsoft.com/office/officeart/2005/8/layout/hList7"/>
    <dgm:cxn modelId="{1757D8A5-DF53-45C8-945C-9EEC3EAE3E10}" type="presParOf" srcId="{CE800667-A6BC-4C8F-A50F-F92C564F7DD3}" destId="{339DE710-12FB-44CF-AC3A-8ED5CBE57A2E}" srcOrd="1" destOrd="0" presId="urn:microsoft.com/office/officeart/2005/8/layout/hList7"/>
    <dgm:cxn modelId="{473A4B01-7DCC-4178-90B5-812B81FB7A1F}" type="presParOf" srcId="{CE800667-A6BC-4C8F-A50F-F92C564F7DD3}" destId="{5BAC2C25-4AC6-434A-8AE4-005231EDE2B6}" srcOrd="2" destOrd="0" presId="urn:microsoft.com/office/officeart/2005/8/layout/hList7"/>
    <dgm:cxn modelId="{9DC5C7DC-926B-4FE8-828E-D37A391B5DBF}" type="presParOf" srcId="{CE800667-A6BC-4C8F-A50F-F92C564F7DD3}" destId="{EBB8C3EB-EC62-466B-99A5-53AF2E6D9A3A}" srcOrd="3" destOrd="0" presId="urn:microsoft.com/office/officeart/2005/8/layout/hList7"/>
    <dgm:cxn modelId="{06FA4B4C-155A-417B-B968-58F23466969C}" type="presParOf" srcId="{AF613F5B-D39D-4C96-B6B4-FA88A255BF3C}" destId="{CB95AFBF-0F44-4EAC-A176-9C10270BE1CE}" srcOrd="3" destOrd="0" presId="urn:microsoft.com/office/officeart/2005/8/layout/hList7"/>
    <dgm:cxn modelId="{92F72624-291E-42EA-B44F-63584EDB7D47}" type="presParOf" srcId="{AF613F5B-D39D-4C96-B6B4-FA88A255BF3C}" destId="{20902B4E-09B2-4859-8041-B959E7A7CC3B}" srcOrd="4" destOrd="0" presId="urn:microsoft.com/office/officeart/2005/8/layout/hList7"/>
    <dgm:cxn modelId="{9BC8B475-16BF-4CD2-B267-7CDFD6A0E782}" type="presParOf" srcId="{20902B4E-09B2-4859-8041-B959E7A7CC3B}" destId="{0EDDEF3B-7E85-41DD-ACF5-FEDD1949A40F}" srcOrd="0" destOrd="0" presId="urn:microsoft.com/office/officeart/2005/8/layout/hList7"/>
    <dgm:cxn modelId="{5AAFF7BA-1871-4078-9BC7-7DFABA0D5DEF}" type="presParOf" srcId="{20902B4E-09B2-4859-8041-B959E7A7CC3B}" destId="{00124D69-7588-45A9-89C7-C627B84AFC01}" srcOrd="1" destOrd="0" presId="urn:microsoft.com/office/officeart/2005/8/layout/hList7"/>
    <dgm:cxn modelId="{08B02173-AEF0-4EFB-936A-0B00CEC37D69}" type="presParOf" srcId="{20902B4E-09B2-4859-8041-B959E7A7CC3B}" destId="{32C4C390-A65B-46F5-9AD2-9D73185BF3FF}" srcOrd="2" destOrd="0" presId="urn:microsoft.com/office/officeart/2005/8/layout/hList7"/>
    <dgm:cxn modelId="{91DF6E3E-7586-46A7-9C1A-8BAE96AA858F}" type="presParOf" srcId="{20902B4E-09B2-4859-8041-B959E7A7CC3B}" destId="{D9688A88-6879-4C66-9738-DEB97536B61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1D1D4-00F3-4B06-A408-BC4AE39AB785}">
      <dsp:nvSpPr>
        <dsp:cNvPr id="0" name=""/>
        <dsp:cNvSpPr/>
      </dsp:nvSpPr>
      <dsp:spPr>
        <a:xfrm>
          <a:off x="1112139" y="758792"/>
          <a:ext cx="1342922" cy="1342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B4F07-7981-4E9C-9356-2AF0D3EE067A}">
      <dsp:nvSpPr>
        <dsp:cNvPr id="0" name=""/>
        <dsp:cNvSpPr/>
      </dsp:nvSpPr>
      <dsp:spPr>
        <a:xfrm>
          <a:off x="291465" y="2547174"/>
          <a:ext cx="2984271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 dirty="0" err="1"/>
            <a:t>Accessible</a:t>
          </a:r>
          <a:r>
            <a:rPr lang="nl-BE" sz="2800" kern="1200" dirty="0"/>
            <a:t> </a:t>
          </a:r>
          <a:r>
            <a:rPr lang="nl-BE" sz="2800" kern="1200" dirty="0" err="1"/>
            <a:t>to</a:t>
          </a:r>
          <a:r>
            <a:rPr lang="nl-BE" sz="2800" kern="1200" dirty="0"/>
            <a:t> small companies</a:t>
          </a:r>
          <a:endParaRPr lang="en-US" sz="2800" kern="1200" dirty="0"/>
        </a:p>
      </dsp:txBody>
      <dsp:txXfrm>
        <a:off x="291465" y="2547174"/>
        <a:ext cx="2984271" cy="1181250"/>
      </dsp:txXfrm>
    </dsp:sp>
    <dsp:sp modelId="{51307F13-2254-444F-9094-15EE2B8B5542}">
      <dsp:nvSpPr>
        <dsp:cNvPr id="0" name=""/>
        <dsp:cNvSpPr/>
      </dsp:nvSpPr>
      <dsp:spPr>
        <a:xfrm>
          <a:off x="4965625" y="758792"/>
          <a:ext cx="1342922" cy="13429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9F18F-98B7-4A01-9716-0AFAA30E45A6}">
      <dsp:nvSpPr>
        <dsp:cNvPr id="0" name=""/>
        <dsp:cNvSpPr/>
      </dsp:nvSpPr>
      <dsp:spPr>
        <a:xfrm>
          <a:off x="3797984" y="2547174"/>
          <a:ext cx="3678204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 dirty="0" err="1"/>
            <a:t>Aligned</a:t>
          </a:r>
          <a:r>
            <a:rPr lang="nl-BE" sz="2800" kern="1200" dirty="0"/>
            <a:t> </a:t>
          </a:r>
          <a:r>
            <a:rPr lang="nl-BE" sz="2800" kern="1200" dirty="0" err="1"/>
            <a:t>with</a:t>
          </a:r>
          <a:r>
            <a:rPr lang="nl-BE" sz="2800" kern="1200" dirty="0"/>
            <a:t> </a:t>
          </a:r>
          <a:r>
            <a:rPr lang="nl-BE" sz="2800" kern="1200" dirty="0" err="1"/>
            <a:t>changing</a:t>
          </a:r>
          <a:r>
            <a:rPr lang="nl-BE" sz="2800" kern="1200" dirty="0"/>
            <a:t> </a:t>
          </a:r>
          <a:r>
            <a:rPr lang="nl-BE" sz="2800" kern="1200" dirty="0" err="1"/>
            <a:t>legal</a:t>
          </a:r>
          <a:r>
            <a:rPr lang="nl-BE" sz="2800" kern="1200" dirty="0"/>
            <a:t>- </a:t>
          </a:r>
          <a:r>
            <a:rPr lang="nl-BE" sz="2800" kern="1200" dirty="0" err="1"/>
            <a:t>and</a:t>
          </a:r>
          <a:r>
            <a:rPr lang="nl-BE" sz="2800" kern="1200" dirty="0"/>
            <a:t> commercial </a:t>
          </a:r>
          <a:r>
            <a:rPr lang="nl-BE" sz="2800" kern="1200" dirty="0" err="1"/>
            <a:t>expectations</a:t>
          </a:r>
          <a:endParaRPr lang="en-US" sz="2800" kern="1200" dirty="0"/>
        </a:p>
      </dsp:txBody>
      <dsp:txXfrm>
        <a:off x="3797984" y="2547174"/>
        <a:ext cx="3678204" cy="1181250"/>
      </dsp:txXfrm>
    </dsp:sp>
    <dsp:sp modelId="{B4249175-794F-4EC5-B9F4-0B99474D496C}">
      <dsp:nvSpPr>
        <dsp:cNvPr id="0" name=""/>
        <dsp:cNvSpPr/>
      </dsp:nvSpPr>
      <dsp:spPr>
        <a:xfrm>
          <a:off x="8819110" y="758792"/>
          <a:ext cx="1342922" cy="13429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20855-1F2C-4EE3-A715-9911D52EAC6F}">
      <dsp:nvSpPr>
        <dsp:cNvPr id="0" name=""/>
        <dsp:cNvSpPr/>
      </dsp:nvSpPr>
      <dsp:spPr>
        <a:xfrm>
          <a:off x="7998436" y="2547174"/>
          <a:ext cx="2984271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1" kern="1200" dirty="0" err="1"/>
            <a:t>Recognizable</a:t>
          </a:r>
          <a:r>
            <a:rPr lang="nl-BE" sz="2800" kern="1200" dirty="0"/>
            <a:t> </a:t>
          </a:r>
          <a:r>
            <a:rPr lang="nl-BE" sz="2800" kern="1200" dirty="0" err="1"/>
            <a:t>by</a:t>
          </a:r>
          <a:r>
            <a:rPr lang="nl-BE" sz="2800" kern="1200" dirty="0"/>
            <a:t> </a:t>
          </a:r>
          <a:r>
            <a:rPr lang="nl-BE" sz="2800" kern="1200" dirty="0" err="1"/>
            <a:t>including</a:t>
          </a:r>
          <a:r>
            <a:rPr lang="nl-BE" sz="2800" kern="1200" dirty="0"/>
            <a:t> real-life </a:t>
          </a:r>
          <a:r>
            <a:rPr lang="nl-BE" sz="2800" kern="1200" dirty="0" err="1"/>
            <a:t>examples</a:t>
          </a:r>
          <a:endParaRPr lang="en-US" sz="2800" kern="1200" dirty="0"/>
        </a:p>
      </dsp:txBody>
      <dsp:txXfrm>
        <a:off x="7998436" y="2547174"/>
        <a:ext cx="2984271" cy="1181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9B5E0-9237-43FF-A3F6-CBE8A21E390B}">
      <dsp:nvSpPr>
        <dsp:cNvPr id="0" name=""/>
        <dsp:cNvSpPr/>
      </dsp:nvSpPr>
      <dsp:spPr>
        <a:xfrm>
          <a:off x="2133" y="0"/>
          <a:ext cx="3318788" cy="43513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0" kern="1200" dirty="0"/>
            <a:t>Risk </a:t>
          </a:r>
          <a:r>
            <a:rPr lang="nl-BE" sz="2800" b="0" kern="1200" dirty="0" err="1"/>
            <a:t>identification</a:t>
          </a:r>
          <a:endParaRPr lang="nl-BE" sz="2800" b="0" kern="1200" dirty="0"/>
        </a:p>
      </dsp:txBody>
      <dsp:txXfrm>
        <a:off x="2133" y="1740535"/>
        <a:ext cx="3318788" cy="1740535"/>
      </dsp:txXfrm>
    </dsp:sp>
    <dsp:sp modelId="{7F2C8673-BC59-4EBB-800B-0C2C7939F446}">
      <dsp:nvSpPr>
        <dsp:cNvPr id="0" name=""/>
        <dsp:cNvSpPr/>
      </dsp:nvSpPr>
      <dsp:spPr>
        <a:xfrm>
          <a:off x="93702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18979-38E0-43F1-938C-AC0E0F14E865}">
      <dsp:nvSpPr>
        <dsp:cNvPr id="0" name=""/>
        <dsp:cNvSpPr/>
      </dsp:nvSpPr>
      <dsp:spPr>
        <a:xfrm>
          <a:off x="3420485" y="0"/>
          <a:ext cx="3318788" cy="43513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0" kern="1200" dirty="0"/>
            <a:t>Risk </a:t>
          </a:r>
          <a:r>
            <a:rPr lang="nl-BE" sz="2800" b="0" kern="1200" dirty="0" err="1"/>
            <a:t>mitigation</a:t>
          </a:r>
          <a:endParaRPr lang="nl-BE" sz="2800" b="0" kern="1200" dirty="0"/>
        </a:p>
      </dsp:txBody>
      <dsp:txXfrm>
        <a:off x="3420485" y="1740535"/>
        <a:ext cx="3318788" cy="1740535"/>
      </dsp:txXfrm>
    </dsp:sp>
    <dsp:sp modelId="{EBB8C3EB-EC62-466B-99A5-53AF2E6D9A3A}">
      <dsp:nvSpPr>
        <dsp:cNvPr id="0" name=""/>
        <dsp:cNvSpPr/>
      </dsp:nvSpPr>
      <dsp:spPr>
        <a:xfrm>
          <a:off x="435538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DEF3B-7E85-41DD-ACF5-FEDD1949A40F}">
      <dsp:nvSpPr>
        <dsp:cNvPr id="0" name=""/>
        <dsp:cNvSpPr/>
      </dsp:nvSpPr>
      <dsp:spPr>
        <a:xfrm>
          <a:off x="6840971" y="0"/>
          <a:ext cx="3318788" cy="43513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0" kern="1200" dirty="0"/>
            <a:t>Policy </a:t>
          </a:r>
          <a:r>
            <a:rPr lang="nl-BE" sz="2800" b="0" kern="1200" dirty="0" err="1"/>
            <a:t>integration</a:t>
          </a:r>
          <a:endParaRPr lang="nl-BE" sz="2800" b="0" kern="1200" dirty="0"/>
        </a:p>
      </dsp:txBody>
      <dsp:txXfrm>
        <a:off x="6840971" y="1740535"/>
        <a:ext cx="3318788" cy="1740535"/>
      </dsp:txXfrm>
    </dsp:sp>
    <dsp:sp modelId="{D9688A88-6879-4C66-9738-DEB97536B617}">
      <dsp:nvSpPr>
        <dsp:cNvPr id="0" name=""/>
        <dsp:cNvSpPr/>
      </dsp:nvSpPr>
      <dsp:spPr>
        <a:xfrm>
          <a:off x="7773734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7A6D4-00B0-4C49-A7D8-257753165DB2}">
      <dsp:nvSpPr>
        <dsp:cNvPr id="0" name=""/>
        <dsp:cNvSpPr/>
      </dsp:nvSpPr>
      <dsp:spPr>
        <a:xfrm>
          <a:off x="406390" y="3023357"/>
          <a:ext cx="9346979" cy="1069685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1:46:31.29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0 400 24575,'3'0'0,"-1"-1"0,1 1 0,-1 0 0,0-1 0,1 1 0,-1-1 0,1 0 0,-1 0 0,4-1 0,10-5 0,191-56 0,13 8-546,86-8-1767,821-82-1315,16 88 1984,-807 55 529,162 7 3860,37 1 965,1016-6-2284,-1523 0-8252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0:32:38.2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5343 121 24575,'-899'-31'-635,"290"5"-425,-173-3 1036,-66-2 222,1 27 134,721 8 45,-230 34 0,294-27-304,2 3-1,0 1 1,1 3-1,1 3 1,-92 44-1,111-42-72,1 1 0,1 2 0,2 1 0,0 1 0,-53 60 0,70-67 0,2 1 0,-1 0 0,3 1 0,1 1 0,0 0 0,2 1 0,1-1 0,2 2 0,0 0 0,-5 43 0,3 20 0,7 163 0,5-154 0,-2-38 0,3 0 0,2 1 0,4-2 0,2 1 0,4-1 0,2-1 0,36 77 0,-10-51 0,3-2 0,5-2 0,120 145 0,-116-166 0,3-2 0,1-1 0,4-4 0,3-2 0,82 50 0,-62-52-59,3-3 0,182 67-1,-132-66-135,206 40-1,160-6-195,-1-27 213,912 17-965,0-102 0,407-132-1113,-214 87 2885,-1194 80-36,342-1 882,-586-7-1145,1-7 0,-1-7 0,278-63 1,-260 33 135,-2-7 1,347-153-1,-210 49-295,-271 130-148,-3-1 0,-1-3 0,88-78 0,-97 73-23,65-83 0,-91 104 0,-1-2 0,-1 0 0,-1-2 0,-1 1 0,-2 0 0,12-44 0,-14 44 0,-3 0 0,0-1 0,-1 0 0,-1 1 0,-1-1 0,-1 1 0,-2-1 0,0 1 0,-1 0 0,-2 0 0,0-1 0,-1 2 0,-3 0 0,1 0 0,-1 1 0,-27-38 0,3 17 0,-2 1 0,-2 1 0,-79-61 0,-152-76 0,144 107-203,-4 5-1,-2 5 0,-150-44 1,52 33-391,-256-46-1,202 67 460,-348-19-1,-291 27 160,912 40-26,-1260-17 2,13 1 0,-575-11-485,1050 26 2751,498 1-3160,261 0-5932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1:45:07.56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7135 24575,'26'-26'0,"-1"-2"0,23-34 0,3-3 0,384-379 0,-236 273 0,49-48 0,296-261 0,-476 432 0,-47 34 0,0 0 0,-1-1 0,-1-1 0,0-1 0,25-31 0,-18 18 0,1 1 0,1 2 0,1 0 0,46-32 0,-10 8 0,509-387 0,-523 400 0,60-56 0,-19 14 0,-20 16 0,-4-3 0,103-128 0,-102 123 0,-51 55 0,-1 0 0,0-1 0,18-27 0,-25 29 0,10-16 0,2 1 0,0 1 0,38-38 0,154-146 0,-119 114 0,14-12 0,-69 73 0,50-63 0,6-6 0,260-256 0,432-429 0,-711 722 0,41-42 0,129-173 0,-168 190 0,212-222 0,14 15 0,-288 286 0,231-239 0,-68 67 0,-129 137 0,111-103 0,-103 108 154,-20 17-534,-1-1 0,-2-1 1,39-46-1,-62 61-6446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6T11:45:17.644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6366 24575,'0'-80'0,"3"-185"0,1 177 0,17-86 0,-17 152 0,13-74 0,7-147 0,-20 195 0,2 1 0,2-1 0,22-69 0,-3 8 0,39-139 0,-12 53 0,-43 151 0,80-292 0,-69 267 0,4 2 0,62-117 0,-72 157 0,-10 18 0,0-1 0,0 1 0,-1-1 0,-1 0 0,0-1 0,3-10 0,13-56 0,4 2 0,3 0 0,3 2 0,55-97 0,-27 53 0,21-37 0,-61 124 0,1 1 0,42-51 0,-35 46 0,-20 25 0,-1 1 0,2 0 0,12-12 0,-4 5 0,-1 1 0,0-2 0,-1 1 0,12-20 0,36-71 0,-18 30 0,97-141 0,-10 17 0,-108 165 0,1 1 0,2 1 0,1 1 0,48-45 0,-54 57 0,-1-1 0,23-30 0,-21 24 0,26-26 0,51-37 0,-48 46 0,74-84 0,-106 105 0,1 1 0,1 1 0,1 1 0,39-29 0,-45 38 0,0-1 0,-1 0 0,-1-1 0,1 0 0,19-27 0,11-11 0,2 2 0,72-58 0,-51 47 0,-11 14 0,114-73 0,-32 17 0,5-2 0,-74 58 0,-21 14 0,77-39 0,-104 60 0,0-1 0,-1-2 0,26-22 0,-27 21 0,-1 0 0,2 2 0,38-21 0,-33 21 0,0-2 0,-1-1 0,43-36 0,-37 27 0,43-26 0,-32 26 0,2 1 0,0 3 0,72-25 0,-90 36-1365,-5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8T10:23:32.5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6614 659,'-14'0,"0"-2,0 1,0-2,1 1,-1-1,-17-5,-7-1,-26-4,0 3,-114-11,-50-5,39 4,182 21,-764-70,93 42,-5 31,242 1,205-5,16 0,-248 17,384-8,0 3,-151 30,-144 57,285-68,2 2,2 4,-130 63,147-63,32-17,-38 25,-197 143,231-154,3 0,3 0,-64 71,-33 80,109-138,4 1,4 0,2 0,-9 77,15 190,12-253,1 13,25 98,-16-131,4 1,2-2,52 76,-22-55,5-1,5-1,90 70,-53-58,214 123,-94-83,8-5,296 107,-376-160,3-4,3-3,164 34,136 9,527 62,-36-57,10-41,-462-31,542 18,507-33,-1411-8,0-3,0-4,158-22,198-50,-115 17,197-23,523-92,-949 153,526-106,-463 86,239-76,-119 11,-237 78,131-67,-172 77,-1-2,-2-1,-2 0,40-38,-54 42,-2-1,-2-1,-1 0,-2 0,-2-1,13-36,-11-1,-4 0,-4 0,-5-1,-14-79,5 108,-3-1,-2 1,-2 1,-3-1,-3 2,-2-1,-2 1,-39-38,19 29,-3 1,-4 1,-2 2,-3 1,-88-45,-7 8,-5 4,-5 4,-253-77,-553-123,928 255,-1156-251,42 37,-785-147,1296 255,489 88,-834-141,749 135,-2 8,-289-12,270 36,214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785E8-F57B-4042-805B-408DAD97F60A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D4F0B-5E61-40A7-A98D-5C8F6F784C5D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70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EA92-F142-4D57-B507-37BDAF4471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836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422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785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Throughout</a:t>
            </a:r>
            <a:r>
              <a:rPr lang="nl-BE" dirty="0"/>
              <a:t>, we have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sought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limit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amount</a:t>
            </a:r>
            <a:r>
              <a:rPr lang="nl-BE" dirty="0"/>
              <a:t> of tekst, </a:t>
            </a:r>
            <a:r>
              <a:rPr lang="nl-BE" dirty="0" err="1"/>
              <a:t>sticking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essence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integrating</a:t>
            </a:r>
            <a:r>
              <a:rPr lang="nl-BE" dirty="0"/>
              <a:t> practical </a:t>
            </a:r>
            <a:r>
              <a:rPr lang="nl-BE" dirty="0" err="1"/>
              <a:t>examples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exercises</a:t>
            </a:r>
            <a:r>
              <a:rPr lang="nl-BE" dirty="0"/>
              <a:t> in drop-down </a:t>
            </a:r>
            <a:r>
              <a:rPr lang="nl-BE" dirty="0" err="1"/>
              <a:t>menus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8868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</a:t>
            </a:r>
            <a:r>
              <a:rPr lang="nl-BE" dirty="0" err="1"/>
              <a:t>overview</a:t>
            </a:r>
            <a:r>
              <a:rPr lang="nl-BE" dirty="0"/>
              <a:t> of </a:t>
            </a:r>
            <a:r>
              <a:rPr lang="nl-BE" dirty="0" err="1"/>
              <a:t>existing</a:t>
            </a:r>
            <a:r>
              <a:rPr lang="nl-BE" dirty="0"/>
              <a:t> tools, sources, </a:t>
            </a:r>
            <a:r>
              <a:rPr lang="nl-BE" dirty="0" err="1"/>
              <a:t>guidelines</a:t>
            </a:r>
            <a:r>
              <a:rPr lang="nl-BE" dirty="0"/>
              <a:t>, templates,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989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2681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304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7903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093F9-AF40-43E4-9C7D-8DFBB4832C93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33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12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016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/>
              <a:t>Often</a:t>
            </a:r>
            <a:r>
              <a:rPr lang="nl-BE" dirty="0"/>
              <a:t> </a:t>
            </a:r>
            <a:r>
              <a:rPr lang="nl-BE" dirty="0" err="1"/>
              <a:t>perceived</a:t>
            </a:r>
            <a:r>
              <a:rPr lang="nl-BE" dirty="0"/>
              <a:t> as </a:t>
            </a:r>
            <a:r>
              <a:rPr lang="nl-BE" dirty="0" err="1"/>
              <a:t>highly</a:t>
            </a:r>
            <a:r>
              <a:rPr lang="nl-BE" dirty="0"/>
              <a:t> complex, </a:t>
            </a:r>
            <a:r>
              <a:rPr lang="nl-BE" dirty="0" err="1"/>
              <a:t>insufficiently</a:t>
            </a:r>
            <a:r>
              <a:rPr lang="nl-BE" dirty="0"/>
              <a:t> </a:t>
            </a:r>
            <a:r>
              <a:rPr lang="nl-BE" dirty="0" err="1"/>
              <a:t>attuned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needs</a:t>
            </a:r>
            <a:r>
              <a:rPr lang="nl-BE" dirty="0"/>
              <a:t> of companies (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particularly</a:t>
            </a:r>
            <a:r>
              <a:rPr lang="nl-BE" dirty="0"/>
              <a:t> </a:t>
            </a:r>
            <a:r>
              <a:rPr lang="nl-BE" dirty="0" err="1"/>
              <a:t>SMEs</a:t>
            </a:r>
            <a:r>
              <a:rPr lang="nl-BE" dirty="0"/>
              <a:t>)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D4F0B-5E61-40A7-A98D-5C8F6F784C5D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879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0" dirty="0"/>
          </a:p>
          <a:p>
            <a:r>
              <a:rPr lang="nl-BE" b="0" dirty="0" err="1"/>
              <a:t>To</a:t>
            </a:r>
            <a:r>
              <a:rPr lang="nl-BE" b="0" dirty="0"/>
              <a:t> </a:t>
            </a:r>
            <a:r>
              <a:rPr lang="nl-BE" b="0" dirty="0" err="1"/>
              <a:t>what</a:t>
            </a:r>
            <a:r>
              <a:rPr lang="nl-BE" b="0" dirty="0"/>
              <a:t> </a:t>
            </a:r>
            <a:r>
              <a:rPr lang="nl-BE" b="0" dirty="0" err="1"/>
              <a:t>extent</a:t>
            </a:r>
            <a:r>
              <a:rPr lang="nl-BE" b="0" dirty="0"/>
              <a:t> do </a:t>
            </a:r>
            <a:r>
              <a:rPr lang="nl-BE" b="0" dirty="0" err="1"/>
              <a:t>you</a:t>
            </a:r>
            <a:r>
              <a:rPr lang="nl-BE" b="0" dirty="0"/>
              <a:t> </a:t>
            </a:r>
            <a:r>
              <a:rPr lang="nl-BE" b="0" dirty="0" err="1"/>
              <a:t>already</a:t>
            </a:r>
            <a:r>
              <a:rPr lang="nl-BE" b="0" dirty="0"/>
              <a:t> have </a:t>
            </a:r>
            <a:r>
              <a:rPr lang="nl-BE" b="0" dirty="0" err="1"/>
              <a:t>experience</a:t>
            </a:r>
            <a:r>
              <a:rPr lang="nl-BE" b="0" dirty="0"/>
              <a:t>, expertise, </a:t>
            </a:r>
            <a:r>
              <a:rPr lang="nl-BE" b="0" dirty="0" err="1"/>
              <a:t>policies</a:t>
            </a:r>
            <a:r>
              <a:rPr lang="nl-BE" b="0" dirty="0"/>
              <a:t> or </a:t>
            </a:r>
            <a:r>
              <a:rPr lang="nl-BE" b="0" dirty="0" err="1"/>
              <a:t>processes</a:t>
            </a:r>
            <a:r>
              <a:rPr lang="nl-BE" b="0" dirty="0"/>
              <a:t> </a:t>
            </a:r>
            <a:r>
              <a:rPr lang="nl-BE" b="0" dirty="0" err="1"/>
              <a:t>to</a:t>
            </a:r>
            <a:r>
              <a:rPr lang="nl-BE" b="0" dirty="0"/>
              <a:t> </a:t>
            </a:r>
            <a:r>
              <a:rPr lang="nl-BE" b="0" dirty="0" err="1"/>
              <a:t>engage</a:t>
            </a:r>
            <a:r>
              <a:rPr lang="nl-BE" b="0" dirty="0"/>
              <a:t> </a:t>
            </a:r>
            <a:r>
              <a:rPr lang="nl-BE" b="0" dirty="0" err="1"/>
              <a:t>with</a:t>
            </a:r>
            <a:r>
              <a:rPr lang="nl-BE" b="0" dirty="0"/>
              <a:t> </a:t>
            </a:r>
            <a:r>
              <a:rPr lang="nl-BE" b="0" dirty="0" err="1"/>
              <a:t>risks</a:t>
            </a:r>
            <a:endParaRPr lang="nl-B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971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Series of </a:t>
            </a:r>
            <a:r>
              <a:rPr lang="nl-BE" dirty="0" err="1"/>
              <a:t>straightforward</a:t>
            </a:r>
            <a:r>
              <a:rPr lang="nl-BE" dirty="0"/>
              <a:t> multiple </a:t>
            </a:r>
            <a:r>
              <a:rPr lang="nl-BE" dirty="0" err="1"/>
              <a:t>choice</a:t>
            </a:r>
            <a:r>
              <a:rPr lang="nl-BE" dirty="0"/>
              <a:t> </a:t>
            </a:r>
            <a:r>
              <a:rPr lang="nl-BE" dirty="0" err="1"/>
              <a:t>questions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 first series is </a:t>
            </a:r>
            <a:r>
              <a:rPr lang="nl-BE" dirty="0" err="1">
                <a:sym typeface="Wingdings" panose="05000000000000000000" pitchFamily="2" charset="2"/>
              </a:rPr>
              <a:t>aimed</a:t>
            </a:r>
            <a:r>
              <a:rPr lang="nl-BE" dirty="0">
                <a:sym typeface="Wingdings" panose="05000000000000000000" pitchFamily="2" charset="2"/>
              </a:rPr>
              <a:t> at </a:t>
            </a:r>
            <a:r>
              <a:rPr lang="nl-BE" dirty="0" err="1">
                <a:sym typeface="Wingdings" panose="05000000000000000000" pitchFamily="2" charset="2"/>
              </a:rPr>
              <a:t>assessing</a:t>
            </a:r>
            <a:r>
              <a:rPr lang="nl-BE" dirty="0">
                <a:sym typeface="Wingdings" panose="05000000000000000000" pitchFamily="2" charset="2"/>
              </a:rPr>
              <a:t> a </a:t>
            </a:r>
            <a:r>
              <a:rPr lang="nl-BE" dirty="0" err="1">
                <a:sym typeface="Wingdings" panose="05000000000000000000" pitchFamily="2" charset="2"/>
              </a:rPr>
              <a:t>company’s</a:t>
            </a:r>
            <a:r>
              <a:rPr lang="nl-BE" dirty="0">
                <a:sym typeface="Wingdings" panose="05000000000000000000" pitchFamily="2" charset="2"/>
              </a:rPr>
              <a:t> exposure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due</a:t>
            </a:r>
            <a:r>
              <a:rPr lang="nl-BE" dirty="0">
                <a:sym typeface="Wingdings" panose="05000000000000000000" pitchFamily="2" charset="2"/>
              </a:rPr>
              <a:t> diligence </a:t>
            </a:r>
            <a:r>
              <a:rPr lang="nl-BE" dirty="0" err="1">
                <a:sym typeface="Wingdings" panose="05000000000000000000" pitchFamily="2" charset="2"/>
              </a:rPr>
              <a:t>requirements</a:t>
            </a:r>
            <a:r>
              <a:rPr lang="nl-BE" dirty="0">
                <a:sym typeface="Wingdings" panose="05000000000000000000" pitchFamily="2" charset="2"/>
              </a:rPr>
              <a:t>: </a:t>
            </a:r>
            <a:r>
              <a:rPr lang="nl-BE" dirty="0" err="1">
                <a:sym typeface="Wingdings" panose="05000000000000000000" pitchFamily="2" charset="2"/>
              </a:rPr>
              <a:t>legislator</a:t>
            </a:r>
            <a:r>
              <a:rPr lang="nl-BE" dirty="0">
                <a:sym typeface="Wingdings" panose="05000000000000000000" pitchFamily="2" charset="2"/>
              </a:rPr>
              <a:t>, market, financial sector, …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=/= exposure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risks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b="1" dirty="0" err="1"/>
              <a:t>risks</a:t>
            </a:r>
            <a:r>
              <a:rPr lang="nl-BE" b="0" dirty="0"/>
              <a:t> (</a:t>
            </a:r>
            <a:r>
              <a:rPr lang="nl-BE" b="0" dirty="0" err="1"/>
              <a:t>impossible</a:t>
            </a:r>
            <a:r>
              <a:rPr lang="nl-BE" b="0" dirty="0"/>
              <a:t> </a:t>
            </a:r>
            <a:r>
              <a:rPr lang="nl-BE" b="0" dirty="0" err="1"/>
              <a:t>to</a:t>
            </a:r>
            <a:r>
              <a:rPr lang="nl-BE" b="0" dirty="0"/>
              <a:t> put </a:t>
            </a:r>
            <a:r>
              <a:rPr lang="nl-BE" b="0" dirty="0" err="1"/>
              <a:t>into</a:t>
            </a:r>
            <a:r>
              <a:rPr lang="nl-BE" b="0" dirty="0"/>
              <a:t> </a:t>
            </a:r>
            <a:r>
              <a:rPr lang="nl-BE" b="0" dirty="0" err="1"/>
              <a:t>self</a:t>
            </a:r>
            <a:r>
              <a:rPr lang="nl-BE" b="0" dirty="0"/>
              <a:t>-assessment), but </a:t>
            </a:r>
            <a:r>
              <a:rPr lang="nl-BE" b="0" dirty="0" err="1"/>
              <a:t>rather</a:t>
            </a:r>
            <a:r>
              <a:rPr lang="nl-BE" b="0" dirty="0"/>
              <a:t> </a:t>
            </a:r>
            <a:r>
              <a:rPr lang="nl-BE" b="0" dirty="0" err="1"/>
              <a:t>your</a:t>
            </a:r>
            <a:r>
              <a:rPr lang="nl-BE" b="0" dirty="0"/>
              <a:t> exposure </a:t>
            </a:r>
            <a:r>
              <a:rPr lang="nl-BE" b="0" dirty="0" err="1"/>
              <a:t>to</a:t>
            </a:r>
            <a:r>
              <a:rPr lang="nl-BE" b="0" dirty="0"/>
              <a:t> </a:t>
            </a:r>
            <a:r>
              <a:rPr lang="nl-BE" b="0" dirty="0" err="1"/>
              <a:t>expectations</a:t>
            </a:r>
            <a:r>
              <a:rPr lang="nl-BE" b="0" dirty="0"/>
              <a:t> </a:t>
            </a:r>
            <a:r>
              <a:rPr lang="nl-BE" b="0" dirty="0" err="1"/>
              <a:t>and</a:t>
            </a:r>
            <a:r>
              <a:rPr lang="nl-BE" b="0" dirty="0"/>
              <a:t> </a:t>
            </a:r>
            <a:r>
              <a:rPr lang="nl-BE" b="0" dirty="0" err="1"/>
              <a:t>demands</a:t>
            </a:r>
            <a:r>
              <a:rPr lang="nl-BE" b="0" dirty="0"/>
              <a:t> </a:t>
            </a:r>
            <a:r>
              <a:rPr lang="nl-BE" b="0" dirty="0" err="1"/>
              <a:t>to</a:t>
            </a:r>
            <a:r>
              <a:rPr lang="nl-BE" b="0" dirty="0"/>
              <a:t> </a:t>
            </a:r>
            <a:r>
              <a:rPr lang="nl-BE" b="0" dirty="0" err="1"/>
              <a:t>carry</a:t>
            </a:r>
            <a:r>
              <a:rPr lang="nl-BE" b="0" dirty="0"/>
              <a:t> out </a:t>
            </a:r>
            <a:r>
              <a:rPr lang="nl-BE" b="0" dirty="0" err="1"/>
              <a:t>due</a:t>
            </a:r>
            <a:r>
              <a:rPr lang="nl-BE" b="0" dirty="0"/>
              <a:t> diligence. </a:t>
            </a:r>
            <a:r>
              <a:rPr lang="nl-BE" b="0" dirty="0" err="1"/>
              <a:t>Legislator</a:t>
            </a:r>
            <a:r>
              <a:rPr lang="nl-BE" b="0" dirty="0"/>
              <a:t>, market, financial sector, …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endParaRPr lang="nl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318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281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093F9-AF40-43E4-9C7D-8DFBB4832C9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826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9137-4652-4C19-B93A-D73B8929A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1A6F9-770B-4073-81A7-B5F1043CA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47F2B-8DCB-442F-8B8F-5FD9A9F8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6565D-8173-4BA3-8F4F-98792FB8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B761-8133-4C8A-88BF-EFFBE62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97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F31E-40A1-4DCD-B848-D4172FC6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DA742-E9DC-4027-8D44-C4D4E9301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CAE-32C1-449F-8B1D-A8F69FE7A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DAE7C-F33A-4228-9E02-438994E7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0C88-2C88-4ADD-8418-2483706A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191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E8172-E814-41FD-84D8-C9EB742D9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ABDF0-A3D6-4E8F-83B7-BAA87CAED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0DFC-5439-4E14-A17B-A2963EC67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FB484-00E2-468E-A0EB-22E9638A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4C145-F49A-4D47-83CA-4541CD3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335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8021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8E60A-AA67-45A7-8DCF-7437DB450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585F3-66B2-401E-8FA6-FB5E84850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4B7AE-AA9F-401B-B637-EDA43B36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708D-B6D6-4251-AE8C-3DEF0BAB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6788-85F5-421E-ACC1-2E4E2945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1213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718C-FEA8-4FD8-8B4E-80D2B18B9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B324-494D-473F-8FD7-17F8C7078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E83A9-469E-4B5E-9604-528585C2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74A6-1C43-4518-AA16-665C285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618D5-816F-42FF-8FC1-43B9664A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54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96EE-ABCF-46F6-91D8-96DBB663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B96D8-9011-4E7C-9B1F-8A8F8AC75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B0822-0397-452D-9F45-1859CADA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8D630-8EE8-4A51-BFD0-424D77BC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9643-3234-4A67-8EA1-09E117DF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570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64DD-D53C-4C83-8071-3099AE0A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601CA-064D-4112-B870-8B1EF5453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E0213-D5F9-4065-8E3F-13E12230A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BBCA0-2997-4500-ACA8-2B27570A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7BDCB-9BCC-4E12-A3BE-688439AD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0C4D2-1C41-4542-BD9B-A15CBEDE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8753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8892-C12A-4C4A-9FBA-AE5F37A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CAA4C-33DF-4DA8-8E8C-C05A05B46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DD1F8-29F4-49C8-91A3-CE99C7857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20608B-CF70-4DB1-AC3E-6868A9515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FAE99-0293-4ECE-89E5-40C854737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B5707-E636-4C9F-83B4-953ABAA3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6AABB-9967-4DEE-B024-9AB4FEF7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0CFD9-637F-4B5A-9FA8-AB34E9A1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1899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F177-0237-4A45-AF48-096F23A5E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5392F-EC51-463F-A6DF-CDC00972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2DE4B-3E83-4195-8BA7-DCBB06195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4E876-0E34-4160-B177-838B5A13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686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264F4-B26F-4078-9E33-470F6D0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98C3C-7D60-453A-B0D4-D223127B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C8CD3-D834-4020-8D0B-46D28E16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306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76E8-E45B-485D-A6CC-A3098C60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A0F7A-F6EC-47DD-BD9C-2D0F1A49B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47D00-CEE4-4232-8D78-49BFC157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49696-20B2-45C5-8643-615EB42D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786AD-41F0-4E9A-B91B-5DF956F0A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8432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1F49-0BC5-40C0-87BD-B7DB4105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CBB64-DA05-4913-B09B-96C3C5DE9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82D93-2276-44A5-A921-2A62B1109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270A5-53AE-4BBD-AD8B-6DAAD02A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E1416-C08F-4D58-A94B-748AD8EE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A0E5F-C3DA-4498-996E-689C6B2F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1637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1EE73-0A4C-43F7-BD13-5FBECB6D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E9D56-6B5D-449A-8E02-426F3F9AA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72F9D-D76A-41EC-B013-67B77E4BF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A346B-CF7E-41BB-921F-8B108B815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D47C2-8A7C-49CE-B1A4-05BAA476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C3794-3142-4999-97BD-E89D5C11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30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0B1E3-463C-4F35-9B12-328C6C32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6ECDA-48B9-4C47-BAFC-FBFC66624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F67C6-9F36-4F46-8D6F-6E75C96F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A26DD-8676-4FF3-B503-27FF4498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96330-7650-4E8F-B9E2-C55EA9A3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935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A2C14-DACE-43E5-83D7-52A61196A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872F7-7B1F-467D-A2F8-C2BB62FDA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14AEB-04DE-4D99-971B-B63D7CC6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E2F4-4AE4-4646-BE2D-B689592E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F611-283C-496E-8EB5-5C1C9081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4604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1403495"/>
          </a:xfrm>
          <a:prstGeom prst="rect">
            <a:avLst/>
          </a:prstGeom>
        </p:spPr>
        <p:txBody>
          <a:bodyPr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98782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2752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AB17-90F0-7F51-0A3A-1CBAE00FE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EF991-8E72-B657-0315-BA263D70F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200F-44D7-5ABF-BA50-D66CFFE7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0D497-6921-9BE3-76B8-796F44CB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57F75-A3D7-60E1-5510-07545189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283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B57B0-BE2B-19E3-0A58-E59393AD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81455-CCB0-F8E5-B010-1E238C76D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362D4-C4E0-F7FF-B712-370409940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1F914-2D28-A85B-0E7F-2A52B504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5431C-F103-D9D4-71A6-16DFD42B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83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67D3-FC80-2D9F-9DCE-D3827F8E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4B18-07D5-2FFA-1E6E-DE5F2AE1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C634-0893-3BA8-8BA1-0E9258C7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6DE01-66F4-4091-980A-E0D691C7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23441-41D3-8A08-0FDE-A02E2762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0168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45D-03BB-18D2-CBE6-75F4B12C7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C1B6E-4782-FACD-714E-7A4FACD02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192F2-3A14-1F79-D0FE-6B3723D1E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D0741-E652-FE80-E240-6B40BAB1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B8AF3-12EB-3608-6583-851EDE17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B16FE-3798-2E9C-8346-FE097064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690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55F6-333B-48D6-BE94-67103E2B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1F8AC-BF79-4051-A9BE-D89FAFDFF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2871F-532E-4A39-AE62-6DF81549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74E1-99FA-4A72-9519-591D28352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D38F8-FA89-4768-80BD-ACAD24A8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0247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09B5-65D9-03D2-4645-52302B74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F6F1-5785-21B3-5DCB-968D01985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D9A6D-5DC1-242B-75E5-AA0C5819C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55705-E362-FCEA-3406-8F4EBBAC7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43977-377B-E1A7-0CA5-4CC726B09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42E22-57FC-B57C-C0D2-35615A54C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AFA49-C028-7D15-DC59-DEEC3C46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28632-A696-DE85-6924-3A66FB19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312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90A2-CBA0-659E-1406-A3993C53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6DEF3-8168-EA34-A1BB-399E5A6C8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C65F9-1ED0-C924-BE3B-D737229E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F17A3-0038-0A18-508D-4CA8003A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1499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7CB58-0C4D-C54C-D753-A263DA0E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92797-5C44-5797-56C2-1574C6D2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1824-5862-7262-921D-FA3A7F3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1581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8102-A2AC-12C1-E4CC-4F291735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05688-3E72-AAE6-FC62-8D0B5DE62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735A1-F8F4-D26F-E0A4-3CC0478A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956B-EC88-4F23-CB88-E09A701A9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D35F5-FAB4-2ED1-F9F5-9F82E5DE1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DB4FF-EE1D-9FA4-8134-69C2772B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1909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27BE6-956B-2AA8-9F2E-08310A2B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F128BD-7425-F5A8-8FF6-AF24B3232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2EBA1-B860-3ED9-BCC6-DF0A380AF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E7B97-BF69-5747-1552-27B0030E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F35EB-BE6B-208E-373F-01755920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393FF-1A04-4863-F1D1-2B0DD3A7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7548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00FE-FE8A-6A8C-DD2A-42088241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F76FB-5A5E-BE52-51C0-2B98E01EC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8EFF-4913-EAE1-1BFA-87EEFD77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F8CA3-68E3-3327-5D60-68E15BE8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5895B-DE24-51A8-505E-567BDDA3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999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CC034-F398-E03A-4D16-240AA7D19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B72186-99D2-7955-63A1-53A8B945E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66737-2DB0-9729-C9EA-23ACB96F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CAFF0-6A88-D0E7-95EA-0E94621DF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F337-0167-3B98-9472-B3CBD502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6175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D1D9815-7B07-8670-2306-071D5F58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04800" y="6356514"/>
            <a:ext cx="2743200" cy="365125"/>
          </a:xfrm>
          <a:prstGeom prst="rect">
            <a:avLst/>
          </a:prstGeom>
        </p:spPr>
        <p:txBody>
          <a:bodyPr/>
          <a:lstStyle/>
          <a:p>
            <a:fld id="{D0996668-71D3-424A-A0B0-87B3FA7B38C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209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689B-EE37-44F0-92F7-7B28F1FD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C0693-FDC6-4D5B-A4AB-432DF221D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8AD27-EA00-4EE4-A3BE-F1490191D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99454-922D-4519-BD4D-6C81FD62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2C9E2-026D-49DF-A3FF-2838AFE8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C60E5-5AA4-4B6D-8D6B-63BD617C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160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DF8E3-C52C-49C1-A34B-847B4395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85373-BD33-4A3F-B6ED-8BC526AAB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32C69-588B-4D47-9C34-75695630B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4048C-2D2B-4CAE-B2DC-773B6D4D3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32F03-70BF-4C69-BE14-1E1C1F25F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CB7C2-4E0E-47B2-8644-5A4854E2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0D8EA-E262-4C55-AFF3-A5236DE0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A8F8B-21FE-44AA-8678-1051B371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761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3923-5681-41D8-8203-2CA55DC0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9817C-E9B0-4820-8F1B-A17907C4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55460-E940-433D-8148-7D51B4D4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41A0E-62F2-4778-B98E-F952E2F3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09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D899A-CCBF-483B-8A7C-B2A38C3E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43D0C-EA73-4E8D-BAC2-A2104B7F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C35BE-4837-4857-9B4F-1E21220A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264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AE6B-50E6-481D-9D2E-765F0AC8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F2F-44B7-44A1-B38D-28E548B02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4601B-408B-4F84-8FF9-851EBE4C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45BB3-D3AE-4948-B672-6A0425CA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54649-4942-466D-B004-A67E2336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11F94-4046-4CA4-B45F-111F4D5C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41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C8BF-5FB4-4703-B392-A888F2A8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71519-8E72-4577-B760-FD23343A9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C0F5C-C949-4CB2-873F-BBF4B1077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29867-6296-4C22-BEE1-B7B3205A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5145B-0394-41DD-9F59-6CF089A5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D289-D767-4F58-AEB8-19BB45C3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128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AB434-C32C-4686-A6F1-84F75D0B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2655F-CE4D-4E11-9478-44F1E7E9D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1FA5F-A0C0-41CD-932B-8C942C703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17474-F3D2-4F60-8859-65D9AEF11FE1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79F54-7749-4DAE-8970-68EDEEA4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14EEB-295A-4905-8429-C656B9EE0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9106A-A3A2-4113-8E99-33625CFD283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5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755448-4E8B-4993-9D3B-852B890A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6D43F-E059-42E0-AFDE-BD77197F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5279-17CD-437D-ADDA-A825D92E2A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17C08-AE99-497A-B075-E7334EDB49B8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B15B-983F-47D0-9CAE-F6D626F48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D1A06-F6D2-4C80-8ECC-ADB73DFBC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A46-28CB-46F3-9D2F-9C5D02861A66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593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6B3EE-6578-1351-9A73-2167AFA2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ED717-6534-BE3F-1CF1-E7F4477C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5EF7D-3D3F-AE4C-82DE-94018B2AC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B555-AD89-4C95-8B33-6575812210AE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0BF97-F84F-A09F-1ECA-B37C4E73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8ED1-BF6D-A8FF-8638-E5A5ABDF9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703E4-C8CB-463E-92EA-F8D201B6F6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79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4.xml"/><Relationship Id="rId5" Type="http://schemas.openxmlformats.org/officeDocument/2006/relationships/image" Target="../media/image33.png"/><Relationship Id="rId4" Type="http://schemas.openxmlformats.org/officeDocument/2006/relationships/customXml" Target="../ink/ink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ustomXml" Target="../ink/ink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ediligencetoolbox.b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hyperlink" Target="mailto:boris.verbrugge@kuleuven.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sky, outdoor, transport, watercraft&#10;&#10;Description automatically generated">
            <a:extLst>
              <a:ext uri="{FF2B5EF4-FFF2-40B4-BE49-F238E27FC236}">
                <a16:creationId xmlns:a16="http://schemas.microsoft.com/office/drawing/2014/main" id="{19A5402C-D8AD-437F-A0CB-7F85B38FFC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12888" y="-1304197"/>
            <a:ext cx="12192000" cy="6858000"/>
          </a:xfrm>
        </p:spPr>
      </p:pic>
      <p:sp>
        <p:nvSpPr>
          <p:cNvPr id="46" name="Rectangle 45"/>
          <p:cNvSpPr/>
          <p:nvPr/>
        </p:nvSpPr>
        <p:spPr>
          <a:xfrm flipH="1">
            <a:off x="324058" y="4561620"/>
            <a:ext cx="6239732" cy="704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5D1FF">
                        <a:lumMod val="5000"/>
                        <a:lumOff val="95000"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Boris Verbrugge (HIVA-KU Leuven)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863867" y="353101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-300" normalizeH="0" baseline="0" noProof="0" dirty="0">
              <a:ln>
                <a:noFill/>
              </a:ln>
              <a:gradFill>
                <a:gsLst>
                  <a:gs pos="0">
                    <a:srgbClr val="44546A">
                      <a:lumMod val="5000"/>
                      <a:lumOff val="95000"/>
                    </a:srgbClr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49222" y="3497242"/>
            <a:ext cx="6938978" cy="138264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Toolbox due diligence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8096C4-2E73-4D4B-8672-CDCEE1A87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88" y="5545101"/>
            <a:ext cx="12217776" cy="13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Black pen against a sheet with shaded numbers">
            <a:extLst>
              <a:ext uri="{FF2B5EF4-FFF2-40B4-BE49-F238E27FC236}">
                <a16:creationId xmlns:a16="http://schemas.microsoft.com/office/drawing/2014/main" id="{572352B6-7B32-8CBE-D334-4DC0BE4D4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6644" b="908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Part 1: self-assessment</a:t>
            </a:r>
            <a:r>
              <a:rPr lang="en-US" sz="60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194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93F25-A333-ECC2-193E-43BFB613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" y="637954"/>
            <a:ext cx="5920264" cy="5874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A3882-145D-48E6-B6D1-A8DBCC5F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569" y="637954"/>
            <a:ext cx="5493982" cy="58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2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6C467-6102-7C9F-CCF1-4ED0E87B5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t="38549" r="3166"/>
          <a:stretch/>
        </p:blipFill>
        <p:spPr>
          <a:xfrm>
            <a:off x="1630119" y="3429000"/>
            <a:ext cx="8396307" cy="3197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D970B-9EA8-F853-F1AF-E7DE01AC7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74"/>
          <a:stretch/>
        </p:blipFill>
        <p:spPr>
          <a:xfrm>
            <a:off x="1630119" y="138222"/>
            <a:ext cx="8396307" cy="314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59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9A63B-1592-D7D6-FDAE-EF322046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30" y="1907644"/>
            <a:ext cx="5468915" cy="32129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32EAE-3018-CBA4-759D-5B48C27B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907645"/>
            <a:ext cx="5587805" cy="32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03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31EEA-D2CC-2D47-FA75-0796E61CD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26"/>
          <a:stretch/>
        </p:blipFill>
        <p:spPr>
          <a:xfrm>
            <a:off x="3009630" y="270227"/>
            <a:ext cx="6523827" cy="63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2D7326-BF34-0C5B-A76F-0C8CA4F8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4" y="106325"/>
            <a:ext cx="4393679" cy="6645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44FB5-4D89-FB8D-B4D9-0845A86C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24" y="1157286"/>
            <a:ext cx="57626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7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45C0C-1F9D-6F49-A363-9FF1CE5A4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50" y="353492"/>
            <a:ext cx="6785345" cy="1209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4000" dirty="0"/>
              <a:t>11 </a:t>
            </a:r>
            <a:r>
              <a:rPr lang="nl-BE" sz="4000" dirty="0" err="1"/>
              <a:t>months</a:t>
            </a:r>
            <a:r>
              <a:rPr lang="nl-BE" sz="4000" dirty="0"/>
              <a:t>, 384 </a:t>
            </a:r>
            <a:r>
              <a:rPr lang="nl-BE" sz="4000" dirty="0" err="1"/>
              <a:t>unique</a:t>
            </a:r>
            <a:r>
              <a:rPr lang="nl-BE" sz="4000" dirty="0"/>
              <a:t>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1F2AC-5B46-0D76-ACFB-1ADB5AFC8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" t="782" r="746" b="1818"/>
          <a:stretch/>
        </p:blipFill>
        <p:spPr>
          <a:xfrm>
            <a:off x="1857375" y="1562987"/>
            <a:ext cx="8248650" cy="51667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68DAB-6137-B824-A1F2-97FD2157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397" y="6176429"/>
            <a:ext cx="1316295" cy="5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F2A4E-AA4C-AABF-D20D-0950C086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28" y="170413"/>
            <a:ext cx="10892790" cy="8309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Company size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CFB35-59EF-56FB-E7D5-EE72AA7A7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338"/>
          <a:stretch/>
        </p:blipFill>
        <p:spPr>
          <a:xfrm>
            <a:off x="6238389" y="2173234"/>
            <a:ext cx="5803323" cy="3890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FF345-641B-2208-17CF-397BCE3C4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38"/>
          <a:stretch/>
        </p:blipFill>
        <p:spPr>
          <a:xfrm>
            <a:off x="287828" y="2173234"/>
            <a:ext cx="5803323" cy="3890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53C12-CAFD-F6AA-1677-DCD45E98BAF3}"/>
              </a:ext>
            </a:extLst>
          </p:cNvPr>
          <p:cNvSpPr txBox="1"/>
          <p:nvPr/>
        </p:nvSpPr>
        <p:spPr>
          <a:xfrm>
            <a:off x="287828" y="1171824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 err="1"/>
              <a:t>Average</a:t>
            </a:r>
            <a:r>
              <a:rPr lang="nl-BE" sz="2400" dirty="0"/>
              <a:t> score exposure = 65,3/100 </a:t>
            </a:r>
          </a:p>
          <a:p>
            <a:r>
              <a:rPr lang="nl-BE" sz="2400" dirty="0" err="1"/>
              <a:t>Average</a:t>
            </a:r>
            <a:r>
              <a:rPr lang="nl-BE" sz="2400" dirty="0"/>
              <a:t> score </a:t>
            </a:r>
            <a:r>
              <a:rPr lang="nl-BE" sz="2400" dirty="0" err="1"/>
              <a:t>readiness</a:t>
            </a:r>
            <a:r>
              <a:rPr lang="nl-BE" sz="2400" dirty="0"/>
              <a:t> = 47/100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E226CF-9FE0-D48F-17E3-F2508773B979}"/>
                  </a:ext>
                </a:extLst>
              </p14:cNvPr>
              <p14:cNvContentPartPr/>
              <p14:nvPr/>
            </p14:nvContentPartPr>
            <p14:xfrm>
              <a:off x="3479260" y="3031540"/>
              <a:ext cx="2624760" cy="2568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E226CF-9FE0-D48F-17E3-F2508773B9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1620" y="3013540"/>
                <a:ext cx="2660400" cy="260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3363738-D3B3-B95A-3371-5E15C4CA0C07}"/>
                  </a:ext>
                </a:extLst>
              </p14:cNvPr>
              <p14:cNvContentPartPr/>
              <p14:nvPr/>
            </p14:nvContentPartPr>
            <p14:xfrm>
              <a:off x="10515460" y="3156460"/>
              <a:ext cx="1479960" cy="2292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3363738-D3B3-B95A-3371-5E15C4CA0C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97460" y="3138460"/>
                <a:ext cx="1515600" cy="232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24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0F776F-0EF2-FE77-1D6C-9F3A8E3C1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717927"/>
              </p:ext>
            </p:extLst>
          </p:nvPr>
        </p:nvGraphicFramePr>
        <p:xfrm>
          <a:off x="349570" y="1534369"/>
          <a:ext cx="11483162" cy="4522968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79770">
                  <a:extLst>
                    <a:ext uri="{9D8B030D-6E8A-4147-A177-3AD203B41FA5}">
                      <a16:colId xmlns:a16="http://schemas.microsoft.com/office/drawing/2014/main" val="1351704152"/>
                    </a:ext>
                  </a:extLst>
                </a:gridCol>
                <a:gridCol w="7899990">
                  <a:extLst>
                    <a:ext uri="{9D8B030D-6E8A-4147-A177-3AD203B41FA5}">
                      <a16:colId xmlns:a16="http://schemas.microsoft.com/office/drawing/2014/main" val="1680189036"/>
                    </a:ext>
                  </a:extLst>
                </a:gridCol>
                <a:gridCol w="1499191">
                  <a:extLst>
                    <a:ext uri="{9D8B030D-6E8A-4147-A177-3AD203B41FA5}">
                      <a16:colId xmlns:a16="http://schemas.microsoft.com/office/drawing/2014/main" val="1638520245"/>
                    </a:ext>
                  </a:extLst>
                </a:gridCol>
                <a:gridCol w="1604211">
                  <a:extLst>
                    <a:ext uri="{9D8B030D-6E8A-4147-A177-3AD203B41FA5}">
                      <a16:colId xmlns:a16="http://schemas.microsoft.com/office/drawing/2014/main" val="4152345773"/>
                    </a:ext>
                  </a:extLst>
                </a:gridCol>
              </a:tblGrid>
              <a:tr h="368935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1" i="0" u="none" strike="noStrike" dirty="0">
                          <a:effectLst/>
                        </a:rPr>
                        <a:t>Sector</a:t>
                      </a:r>
                      <a:endParaRPr lang="nl-B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dirty="0">
                          <a:effectLst/>
                        </a:rPr>
                        <a:t>Exposure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Readiness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46257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products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containing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tropical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commodities</a:t>
                      </a:r>
                      <a:r>
                        <a:rPr lang="nl-BE" sz="2000" i="0" u="none" strike="noStrike" dirty="0">
                          <a:effectLst/>
                        </a:rPr>
                        <a:t> (</a:t>
                      </a:r>
                      <a:r>
                        <a:rPr lang="nl-BE" sz="2000" i="0" u="none" strike="noStrike" dirty="0" err="1">
                          <a:effectLst/>
                        </a:rPr>
                        <a:t>soy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cocoa</a:t>
                      </a:r>
                      <a:r>
                        <a:rPr lang="nl-BE" sz="2000" i="0" u="none" strike="noStrike" dirty="0">
                          <a:effectLst/>
                        </a:rPr>
                        <a:t>, palm </a:t>
                      </a:r>
                      <a:r>
                        <a:rPr lang="nl-BE" sz="2000" i="0" u="none" strike="noStrike" dirty="0" err="1">
                          <a:effectLst/>
                        </a:rPr>
                        <a:t>oil</a:t>
                      </a:r>
                      <a:r>
                        <a:rPr lang="nl-BE" sz="2000" i="0" u="none" strike="noStrike" dirty="0">
                          <a:effectLst/>
                        </a:rPr>
                        <a:t>, coffee, nuts, </a:t>
                      </a:r>
                      <a:r>
                        <a:rPr lang="nl-BE" sz="2000" i="0" u="none" strike="noStrike" dirty="0" err="1">
                          <a:effectLst/>
                        </a:rPr>
                        <a:t>tropical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fruits</a:t>
                      </a:r>
                      <a:r>
                        <a:rPr lang="nl-BE" sz="2000" i="0" u="none" strike="noStrike" dirty="0">
                          <a:effectLst/>
                        </a:rPr>
                        <a:t>)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81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0710092"/>
                  </a:ext>
                </a:extLst>
              </a:tr>
              <a:tr h="394253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pharmaceuticals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80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2557415"/>
                  </a:ext>
                </a:extLst>
              </a:tr>
              <a:tr h="429016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Extraction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minerals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and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fossil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fuels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76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1887579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>
                          <a:effectLst/>
                        </a:rPr>
                        <a:t>Wood </a:t>
                      </a:r>
                      <a:r>
                        <a:rPr lang="nl-BE" sz="2000" i="0" u="none" strike="noStrike" dirty="0" err="1">
                          <a:effectLst/>
                        </a:rPr>
                        <a:t>and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wood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products</a:t>
                      </a:r>
                      <a:r>
                        <a:rPr lang="nl-BE" sz="2000" i="0" u="none" strike="noStrike" dirty="0">
                          <a:effectLst/>
                        </a:rPr>
                        <a:t> (</a:t>
                      </a:r>
                      <a:r>
                        <a:rPr lang="nl-BE" sz="2000" i="0" u="none" strike="noStrike" dirty="0" err="1">
                          <a:effectLst/>
                        </a:rPr>
                        <a:t>retail</a:t>
                      </a:r>
                      <a:r>
                        <a:rPr lang="nl-BE" sz="2000" i="0" u="none" strike="noStrike" dirty="0">
                          <a:effectLst/>
                        </a:rPr>
                        <a:t>)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>
                          <a:effectLst/>
                        </a:rPr>
                        <a:t>76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15728743"/>
                  </a:ext>
                </a:extLst>
              </a:tr>
              <a:tr h="39449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Forestry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76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46723921"/>
                  </a:ext>
                </a:extLst>
              </a:tr>
              <a:tr h="305826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clothes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and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leather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products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>
                          <a:effectLst/>
                        </a:rPr>
                        <a:t>73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03423231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Logistical</a:t>
                      </a:r>
                      <a:r>
                        <a:rPr lang="nl-BE" sz="2000" i="0" u="none" strike="noStrike" dirty="0">
                          <a:effectLst/>
                        </a:rPr>
                        <a:t> services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>
                          <a:effectLst/>
                        </a:rPr>
                        <a:t>73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159123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textiles</a:t>
                      </a:r>
                      <a:r>
                        <a:rPr lang="nl-BE" sz="2000" i="0" u="none" strike="noStrike" dirty="0">
                          <a:effectLst/>
                        </a:rPr>
                        <a:t> (</a:t>
                      </a:r>
                      <a:r>
                        <a:rPr lang="nl-BE" sz="2000" i="0" u="none" strike="noStrike" dirty="0" err="1">
                          <a:effectLst/>
                        </a:rPr>
                        <a:t>other</a:t>
                      </a:r>
                      <a:r>
                        <a:rPr lang="nl-BE" sz="2000" i="0" u="none" strike="noStrike" dirty="0">
                          <a:effectLst/>
                        </a:rPr>
                        <a:t>)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73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1391745"/>
                  </a:ext>
                </a:extLst>
              </a:tr>
              <a:tr h="335512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Textiles</a:t>
                      </a:r>
                      <a:r>
                        <a:rPr lang="nl-BE" sz="2000" i="0" u="none" strike="noStrike" dirty="0">
                          <a:effectLst/>
                        </a:rPr>
                        <a:t>: </a:t>
                      </a:r>
                      <a:r>
                        <a:rPr lang="nl-BE" sz="2000" i="0" u="none" strike="noStrike" dirty="0" err="1">
                          <a:effectLst/>
                        </a:rPr>
                        <a:t>retail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wholesale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distribution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>
                          <a:effectLst/>
                        </a:rPr>
                        <a:t>73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9013184"/>
                  </a:ext>
                </a:extLst>
              </a:tr>
              <a:tr h="393231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Agriculture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&amp;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horticulture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dirty="0">
                          <a:effectLst/>
                        </a:rPr>
                        <a:t>72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79618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42EDC3-62C3-A532-5E0E-5BA492CE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70" y="170412"/>
            <a:ext cx="10831048" cy="9991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Sectors most exposed to due diligence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5556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94A4-7817-5916-472D-DC660C4F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99718"/>
            <a:ext cx="10515600" cy="953311"/>
          </a:xfrm>
        </p:spPr>
        <p:txBody>
          <a:bodyPr>
            <a:noAutofit/>
          </a:bodyPr>
          <a:lstStyle/>
          <a:p>
            <a:r>
              <a:rPr lang="nl-BE" sz="3600" dirty="0"/>
              <a:t>Sectors best </a:t>
            </a:r>
            <a:r>
              <a:rPr lang="nl-BE" sz="3600" dirty="0" err="1"/>
              <a:t>prepared</a:t>
            </a:r>
            <a:r>
              <a:rPr lang="nl-BE" sz="3600" dirty="0"/>
              <a:t> for </a:t>
            </a:r>
            <a:r>
              <a:rPr lang="nl-BE" sz="3600" dirty="0" err="1"/>
              <a:t>due</a:t>
            </a:r>
            <a:r>
              <a:rPr lang="nl-BE" sz="3600" dirty="0"/>
              <a:t> diligence </a:t>
            </a:r>
            <a:r>
              <a:rPr lang="nl-BE" sz="3600" dirty="0" err="1"/>
              <a:t>requirements</a:t>
            </a:r>
            <a:endParaRPr lang="nl-BE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9010A9-104A-1B3D-FC12-65ECA8601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032603"/>
              </p:ext>
            </p:extLst>
          </p:nvPr>
        </p:nvGraphicFramePr>
        <p:xfrm>
          <a:off x="838200" y="1318437"/>
          <a:ext cx="10515600" cy="4863189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510689">
                  <a:extLst>
                    <a:ext uri="{9D8B030D-6E8A-4147-A177-3AD203B41FA5}">
                      <a16:colId xmlns:a16="http://schemas.microsoft.com/office/drawing/2014/main" val="1351704152"/>
                    </a:ext>
                  </a:extLst>
                </a:gridCol>
                <a:gridCol w="8409104">
                  <a:extLst>
                    <a:ext uri="{9D8B030D-6E8A-4147-A177-3AD203B41FA5}">
                      <a16:colId xmlns:a16="http://schemas.microsoft.com/office/drawing/2014/main" val="1680189036"/>
                    </a:ext>
                  </a:extLst>
                </a:gridCol>
                <a:gridCol w="1595807">
                  <a:extLst>
                    <a:ext uri="{9D8B030D-6E8A-4147-A177-3AD203B41FA5}">
                      <a16:colId xmlns:a16="http://schemas.microsoft.com/office/drawing/2014/main" val="1638520245"/>
                    </a:ext>
                  </a:extLst>
                </a:gridCol>
              </a:tblGrid>
              <a:tr h="384456">
                <a:tc>
                  <a:txBody>
                    <a:bodyPr/>
                    <a:lstStyle/>
                    <a:p>
                      <a:pPr algn="l" fontAlgn="b"/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1" i="0" u="none" strike="noStrike" dirty="0">
                          <a:effectLst/>
                        </a:rPr>
                        <a:t>Sector</a:t>
                      </a:r>
                      <a:endParaRPr lang="nl-B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Readiness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46257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Logistical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services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0710092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products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2557415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paper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1887579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15728743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i="0" u="none" strike="noStrike" dirty="0" err="1">
                          <a:effectLst/>
                        </a:rPr>
                        <a:t>Textiles</a:t>
                      </a:r>
                      <a:r>
                        <a:rPr lang="nl-BE" sz="2000" i="0" u="none" strike="noStrike" dirty="0">
                          <a:effectLst/>
                        </a:rPr>
                        <a:t>: </a:t>
                      </a:r>
                      <a:r>
                        <a:rPr lang="nl-BE" sz="2000" i="0" u="none" strike="noStrike" dirty="0" err="1">
                          <a:effectLst/>
                        </a:rPr>
                        <a:t>retail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wholesale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distribution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46723921"/>
                  </a:ext>
                </a:extLst>
              </a:tr>
              <a:tr h="655041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products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containing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tropical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commodities</a:t>
                      </a:r>
                      <a:r>
                        <a:rPr lang="nl-BE" sz="2000" i="0" u="none" strike="noStrike" dirty="0">
                          <a:effectLst/>
                        </a:rPr>
                        <a:t> (</a:t>
                      </a:r>
                      <a:r>
                        <a:rPr lang="nl-BE" sz="2000" i="0" u="none" strike="noStrike" dirty="0" err="1">
                          <a:effectLst/>
                        </a:rPr>
                        <a:t>soy</a:t>
                      </a:r>
                      <a:r>
                        <a:rPr lang="nl-BE" sz="2000" i="0" u="none" strike="noStrike" dirty="0">
                          <a:effectLst/>
                        </a:rPr>
                        <a:t>, </a:t>
                      </a:r>
                      <a:r>
                        <a:rPr lang="nl-BE" sz="2000" i="0" u="none" strike="noStrike" dirty="0" err="1">
                          <a:effectLst/>
                        </a:rPr>
                        <a:t>cocoa</a:t>
                      </a:r>
                      <a:r>
                        <a:rPr lang="nl-BE" sz="2000" i="0" u="none" strike="noStrike" dirty="0">
                          <a:effectLst/>
                        </a:rPr>
                        <a:t>, palm </a:t>
                      </a:r>
                      <a:r>
                        <a:rPr lang="nl-BE" sz="2000" i="0" u="none" strike="noStrike" dirty="0" err="1">
                          <a:effectLst/>
                        </a:rPr>
                        <a:t>oil</a:t>
                      </a:r>
                      <a:r>
                        <a:rPr lang="nl-BE" sz="2000" i="0" u="none" strike="noStrike" dirty="0">
                          <a:effectLst/>
                        </a:rPr>
                        <a:t>, coffee, nuts, </a:t>
                      </a:r>
                      <a:r>
                        <a:rPr lang="nl-BE" sz="2000" i="0" u="none" strike="noStrike" dirty="0" err="1">
                          <a:effectLst/>
                        </a:rPr>
                        <a:t>tropical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fruits</a:t>
                      </a:r>
                      <a:r>
                        <a:rPr lang="nl-BE" sz="2000" i="0" u="none" strike="noStrike" dirty="0">
                          <a:effectLst/>
                        </a:rPr>
                        <a:t>)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03423231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Retail: food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drinks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159123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electronics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ICT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11391745"/>
                  </a:ext>
                </a:extLst>
              </a:tr>
              <a:tr h="354084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000" i="0" u="none" strike="noStrike" dirty="0">
                          <a:effectLst/>
                        </a:rPr>
                        <a:t> of </a:t>
                      </a:r>
                      <a:r>
                        <a:rPr lang="nl-BE" sz="2000" i="0" u="none" strike="noStrike" dirty="0" err="1">
                          <a:effectLst/>
                        </a:rPr>
                        <a:t>clothes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and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leather</a:t>
                      </a:r>
                      <a:r>
                        <a:rPr lang="nl-BE" sz="2000" i="0" u="none" strike="noStrike" dirty="0">
                          <a:effectLst/>
                        </a:rPr>
                        <a:t> </a:t>
                      </a:r>
                      <a:r>
                        <a:rPr lang="nl-BE" sz="2000" i="0" u="none" strike="noStrike" dirty="0" err="1">
                          <a:effectLst/>
                        </a:rPr>
                        <a:t>products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99013184"/>
                  </a:ext>
                </a:extLst>
              </a:tr>
              <a:tr h="33034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ICT services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7961897"/>
                  </a:ext>
                </a:extLst>
              </a:tr>
              <a:tr h="33034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22454701"/>
                  </a:ext>
                </a:extLst>
              </a:tr>
              <a:tr h="33034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Retail: paper &amp; paper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475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81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283BB79-8984-8E81-3074-06173AF81C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72587-365D-E154-C60A-C2B21E30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2" y="2567613"/>
            <a:ext cx="10272848" cy="1403495"/>
          </a:xfrm>
        </p:spPr>
        <p:txBody>
          <a:bodyPr>
            <a:noAutofit/>
          </a:bodyPr>
          <a:lstStyle/>
          <a:p>
            <a:r>
              <a:rPr lang="nl-BE" sz="6600" dirty="0"/>
              <a:t>Sustainability </a:t>
            </a:r>
            <a:r>
              <a:rPr lang="nl-BE" sz="6600" dirty="0" err="1"/>
              <a:t>due</a:t>
            </a:r>
            <a:r>
              <a:rPr lang="nl-BE" sz="6600" dirty="0"/>
              <a:t> diligence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B9FCA-C2A7-02D3-1645-6047F2B851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6652" y="3971108"/>
            <a:ext cx="10075998" cy="757130"/>
          </a:xfrm>
        </p:spPr>
        <p:txBody>
          <a:bodyPr/>
          <a:lstStyle/>
          <a:p>
            <a:pPr marL="0" indent="0">
              <a:buNone/>
            </a:pP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clarifications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4347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94A4-7817-5916-472D-DC660C4F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84524"/>
            <a:ext cx="10515600" cy="910630"/>
          </a:xfrm>
        </p:spPr>
        <p:txBody>
          <a:bodyPr>
            <a:noAutofit/>
          </a:bodyPr>
          <a:lstStyle/>
          <a:p>
            <a:r>
              <a:rPr lang="nl-BE" sz="3600" dirty="0"/>
              <a:t>Sectors </a:t>
            </a:r>
            <a:r>
              <a:rPr lang="nl-BE" sz="3600" dirty="0" err="1"/>
              <a:t>least</a:t>
            </a:r>
            <a:r>
              <a:rPr lang="nl-BE" sz="3600" dirty="0"/>
              <a:t> </a:t>
            </a:r>
            <a:r>
              <a:rPr lang="nl-BE" sz="3600" dirty="0" err="1"/>
              <a:t>prepared</a:t>
            </a:r>
            <a:r>
              <a:rPr lang="nl-BE" sz="3600" dirty="0"/>
              <a:t> for </a:t>
            </a:r>
            <a:r>
              <a:rPr lang="nl-BE" sz="3600" dirty="0" err="1"/>
              <a:t>due</a:t>
            </a:r>
            <a:r>
              <a:rPr lang="nl-BE" sz="3600" dirty="0"/>
              <a:t> diligence </a:t>
            </a:r>
            <a:r>
              <a:rPr lang="nl-BE" sz="3600" dirty="0" err="1"/>
              <a:t>requirements</a:t>
            </a:r>
            <a:endParaRPr lang="nl-BE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9010A9-104A-1B3D-FC12-65ECA8601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8981"/>
              </p:ext>
            </p:extLst>
          </p:nvPr>
        </p:nvGraphicFramePr>
        <p:xfrm>
          <a:off x="933007" y="1261917"/>
          <a:ext cx="10325986" cy="4613571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10311">
                  <a:extLst>
                    <a:ext uri="{9D8B030D-6E8A-4147-A177-3AD203B41FA5}">
                      <a16:colId xmlns:a16="http://schemas.microsoft.com/office/drawing/2014/main" val="1351704152"/>
                    </a:ext>
                  </a:extLst>
                </a:gridCol>
                <a:gridCol w="8334102">
                  <a:extLst>
                    <a:ext uri="{9D8B030D-6E8A-4147-A177-3AD203B41FA5}">
                      <a16:colId xmlns:a16="http://schemas.microsoft.com/office/drawing/2014/main" val="1680189036"/>
                    </a:ext>
                  </a:extLst>
                </a:gridCol>
                <a:gridCol w="1581573">
                  <a:extLst>
                    <a:ext uri="{9D8B030D-6E8A-4147-A177-3AD203B41FA5}">
                      <a16:colId xmlns:a16="http://schemas.microsoft.com/office/drawing/2014/main" val="1638520245"/>
                    </a:ext>
                  </a:extLst>
                </a:gridCol>
              </a:tblGrid>
              <a:tr h="452695">
                <a:tc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800" b="1" i="0" u="none" strike="noStrike" dirty="0">
                          <a:effectLst/>
                        </a:rPr>
                        <a:t>Sector</a:t>
                      </a:r>
                      <a:endParaRPr lang="nl-BE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Readiness</a:t>
                      </a:r>
                    </a:p>
                  </a:txBody>
                  <a:tcPr marL="6350" marR="6350" marT="635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46257"/>
                  </a:ext>
                </a:extLst>
              </a:tr>
              <a:tr h="416932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Fisheries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0710092"/>
                  </a:ext>
                </a:extLst>
              </a:tr>
              <a:tr h="416932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i="0" u="none" strike="noStrike" dirty="0" err="1">
                          <a:effectLst/>
                        </a:rPr>
                        <a:t>Production</a:t>
                      </a:r>
                      <a:r>
                        <a:rPr lang="nl-BE" sz="2400" i="0" u="none" strike="noStrike" dirty="0">
                          <a:effectLst/>
                        </a:rPr>
                        <a:t> of </a:t>
                      </a:r>
                      <a:r>
                        <a:rPr lang="nl-BE" sz="2400" i="0" u="none" strike="noStrike" dirty="0" err="1">
                          <a:effectLst/>
                        </a:rPr>
                        <a:t>pharmaceuticals</a:t>
                      </a:r>
                      <a:r>
                        <a:rPr lang="nl-BE" sz="2400" i="0" u="none" strike="noStrike" dirty="0">
                          <a:effectLst/>
                        </a:rPr>
                        <a:t> 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82557415"/>
                  </a:ext>
                </a:extLst>
              </a:tr>
              <a:tr h="416932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sector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61887579"/>
                  </a:ext>
                </a:extLst>
              </a:tr>
              <a:tr h="419179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15728743"/>
                  </a:ext>
                </a:extLst>
              </a:tr>
              <a:tr h="349213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Retail: Electronics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ICT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46723921"/>
                  </a:ext>
                </a:extLst>
              </a:tr>
              <a:tr h="388973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03423231"/>
                  </a:ext>
                </a:extLst>
              </a:tr>
              <a:tr h="416932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industry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159123"/>
                  </a:ext>
                </a:extLst>
              </a:tr>
              <a:tr h="506981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Wholesale (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1391745"/>
                  </a:ext>
                </a:extLst>
              </a:tr>
              <a:tr h="416932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articles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containing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or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cork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including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furniture</a:t>
                      </a:r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99013184"/>
                  </a:ext>
                </a:extLst>
              </a:tr>
              <a:tr h="388973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Forestry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0796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791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asons Why You Should Read Your Car's Owner's Manual - The News Wheel">
            <a:extLst>
              <a:ext uri="{FF2B5EF4-FFF2-40B4-BE49-F238E27FC236}">
                <a16:creationId xmlns:a16="http://schemas.microsoft.com/office/drawing/2014/main" id="{A12824EA-D9BE-4EE8-8F51-F8DCDA0FF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440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Part 2: online manual</a:t>
            </a:r>
            <a:endParaRPr lang="en-US" sz="6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84EBD28-4310-9077-D548-C925969A41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562495"/>
              </p:ext>
            </p:extLst>
          </p:nvPr>
        </p:nvGraphicFramePr>
        <p:xfrm>
          <a:off x="1016120" y="1172843"/>
          <a:ext cx="1015976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187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Bent 5">
            <a:extLst>
              <a:ext uri="{FF2B5EF4-FFF2-40B4-BE49-F238E27FC236}">
                <a16:creationId xmlns:a16="http://schemas.microsoft.com/office/drawing/2014/main" id="{80EF64E2-E275-48FF-992C-535D2F351434}"/>
              </a:ext>
            </a:extLst>
          </p:cNvPr>
          <p:cNvSpPr/>
          <p:nvPr/>
        </p:nvSpPr>
        <p:spPr>
          <a:xfrm rot="10800000" flipH="1">
            <a:off x="3056980" y="2695337"/>
            <a:ext cx="3845379" cy="14673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A90DA-938C-45B9-DF51-F92DDB07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39" y="385762"/>
            <a:ext cx="4879374" cy="2120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B88273-5E59-F94E-7AE2-04F54BE00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75" y="385762"/>
            <a:ext cx="27336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10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8D1B2-EEBF-65FA-10A3-1E3D71F91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43" y="1017710"/>
            <a:ext cx="5784732" cy="46069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22C80A-9C43-40A7-B0B1-BB7C1D3D4674}"/>
                  </a:ext>
                </a:extLst>
              </p14:cNvPr>
              <p14:cNvContentPartPr/>
              <p14:nvPr/>
            </p14:nvContentPartPr>
            <p14:xfrm>
              <a:off x="505089" y="4295553"/>
              <a:ext cx="5232240" cy="1544738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22C80A-9C43-40A7-B0B1-BB7C1D3D46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091" y="4223554"/>
                <a:ext cx="5303875" cy="1688376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3C84455-F06F-2FE4-8445-4C07D20F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217" y="579474"/>
            <a:ext cx="5539940" cy="56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C5120-5C34-469E-9E65-EA67EDD0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549"/>
          <a:stretch/>
        </p:blipFill>
        <p:spPr>
          <a:xfrm>
            <a:off x="352793" y="658022"/>
            <a:ext cx="11486413" cy="55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1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BCE51-DBD7-E18F-67D7-AC7E14640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4" r="1" b="1"/>
          <a:stretch/>
        </p:blipFill>
        <p:spPr>
          <a:xfrm>
            <a:off x="1444482" y="319087"/>
            <a:ext cx="9303035" cy="62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5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ADFB1-02AA-46C6-85D0-8ED5935B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037" y="0"/>
            <a:ext cx="5390707" cy="6802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F33D7-B72F-1AAA-FFFF-9D977DBB7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6" y="0"/>
            <a:ext cx="530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1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400A8-2520-2B0D-3EE7-00FDE2C4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876" y="416739"/>
            <a:ext cx="4653943" cy="6024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17EBE-EAC2-5FB1-CE83-CE3572C6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1" y="591470"/>
            <a:ext cx="5308819" cy="591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9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CF7E03E-8073-4BB9-91C0-F35E666FF5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1535DA1-881B-4311-BD89-396E338BDF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3294" y="2070876"/>
            <a:ext cx="10285412" cy="14033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www.duediligencetoolbox.be</a:t>
            </a:r>
            <a:br>
              <a:rPr lang="en-US" sz="5400" dirty="0"/>
            </a:br>
            <a:br>
              <a:rPr lang="en-US" sz="5400" dirty="0"/>
            </a:b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boris.verbrugge@kuleuven.be</a:t>
            </a:r>
            <a:r>
              <a:rPr lang="en-US" dirty="0"/>
              <a:t>  </a:t>
            </a:r>
            <a:endParaRPr lang="en-US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91E3A-662B-43ED-ADF7-E7D272B8A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88" y="5545101"/>
            <a:ext cx="12217776" cy="13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1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1638E-40C4-7BBE-E268-579C993D1551}"/>
              </a:ext>
            </a:extLst>
          </p:cNvPr>
          <p:cNvSpPr txBox="1">
            <a:spLocks/>
          </p:cNvSpPr>
          <p:nvPr/>
        </p:nvSpPr>
        <p:spPr>
          <a:xfrm>
            <a:off x="841247" y="256032"/>
            <a:ext cx="10845927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(1) It’s not simply about the Corporate Sustainability Due Diligence Directive (CS3D)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4830A37E-9634-7D8D-BA1D-BFB99CE6DF75}"/>
              </a:ext>
            </a:extLst>
          </p:cNvPr>
          <p:cNvSpPr txBox="1">
            <a:spLocks/>
          </p:cNvSpPr>
          <p:nvPr/>
        </p:nvSpPr>
        <p:spPr>
          <a:xfrm>
            <a:off x="7301615" y="6401496"/>
            <a:ext cx="3316743" cy="21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31520">
              <a:spcBef>
                <a:spcPts val="480"/>
              </a:spcBef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Boris Verbrugge (HIVA-KU Leuven, 2023)</a:t>
            </a:r>
          </a:p>
          <a:p>
            <a:endParaRPr lang="nl-BE" sz="170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6860F87-3887-16CB-AC97-732EBFF8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360" y="5987552"/>
            <a:ext cx="1316295" cy="592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51AC4-AD0C-DCD8-A038-D65EFE708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41" y="1898973"/>
            <a:ext cx="10695538" cy="46125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A2EA03F-6772-CA1D-D120-485FA419D68E}"/>
                  </a:ext>
                </a:extLst>
              </p14:cNvPr>
              <p14:cNvContentPartPr/>
              <p14:nvPr/>
            </p14:nvContentPartPr>
            <p14:xfrm>
              <a:off x="6667060" y="6091540"/>
              <a:ext cx="2158560" cy="144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A2EA03F-6772-CA1D-D120-485FA419D6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9060" y="6073900"/>
                <a:ext cx="2194200" cy="17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37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1638E-40C4-7BBE-E268-579C993D1551}"/>
              </a:ext>
            </a:extLst>
          </p:cNvPr>
          <p:cNvSpPr txBox="1">
            <a:spLocks/>
          </p:cNvSpPr>
          <p:nvPr/>
        </p:nvSpPr>
        <p:spPr>
          <a:xfrm>
            <a:off x="841247" y="256032"/>
            <a:ext cx="10845927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(2) It’s not </a:t>
            </a:r>
            <a:r>
              <a:rPr lang="en-US" sz="3200" b="1" dirty="0"/>
              <a:t>simply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about legal requirements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3DEAA-4490-9C02-B01F-BE0E1EF40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572"/>
          <a:stretch/>
        </p:blipFill>
        <p:spPr>
          <a:xfrm>
            <a:off x="613262" y="2216428"/>
            <a:ext cx="6630909" cy="1494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A03508-4A2B-F4F7-A57F-E660EFAE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7" y="4274660"/>
            <a:ext cx="5131755" cy="1494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6FAB0-1F27-2AFA-0466-FD1B4263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220" y="4008925"/>
            <a:ext cx="3845267" cy="2390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42B7B-E0DA-1D4F-FB38-7018B98B6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33" y="2222069"/>
            <a:ext cx="4782705" cy="14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1638E-40C4-7BBE-E268-579C993D1551}"/>
              </a:ext>
            </a:extLst>
          </p:cNvPr>
          <p:cNvSpPr txBox="1">
            <a:spLocks/>
          </p:cNvSpPr>
          <p:nvPr/>
        </p:nvSpPr>
        <p:spPr>
          <a:xfrm>
            <a:off x="841247" y="256032"/>
            <a:ext cx="10845927" cy="1014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Misunderstanding (3): It’s not simply about large companies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6860F87-3887-16CB-AC97-732EBFF8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397" y="6151029"/>
            <a:ext cx="1316295" cy="592476"/>
          </a:xfrm>
          <a:prstGeom prst="rect">
            <a:avLst/>
          </a:prstGeom>
        </p:spPr>
      </p:pic>
      <p:pic>
        <p:nvPicPr>
          <p:cNvPr id="2052" name="Picture 4" descr="Grandpa Champagne Tower Fail | Funny People Images- Gif-King.com | Wedding  fail, Funny gif, Cool gifs">
            <a:extLst>
              <a:ext uri="{FF2B5EF4-FFF2-40B4-BE49-F238E27FC236}">
                <a16:creationId xmlns:a16="http://schemas.microsoft.com/office/drawing/2014/main" id="{6D2F83C9-75EF-84F9-5C84-9A42CCE1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62" y="2135579"/>
            <a:ext cx="7209574" cy="38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5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283BB79-8984-8E81-3074-06173AF81C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72587-365D-E154-C60A-C2B21E30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2" y="2567613"/>
            <a:ext cx="10272848" cy="1403495"/>
          </a:xfrm>
        </p:spPr>
        <p:txBody>
          <a:bodyPr>
            <a:noAutofit/>
          </a:bodyPr>
          <a:lstStyle/>
          <a:p>
            <a:r>
              <a:rPr lang="nl-BE" sz="6600" dirty="0" err="1"/>
              <a:t>Due</a:t>
            </a:r>
            <a:r>
              <a:rPr lang="nl-BE" sz="6600" dirty="0"/>
              <a:t> diligence </a:t>
            </a:r>
            <a:r>
              <a:rPr lang="nl-BE" sz="6600" dirty="0" err="1"/>
              <a:t>toolbox</a:t>
            </a:r>
            <a:endParaRPr lang="nl-BE" sz="6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C79F8A-8419-10A4-0629-4A2643A3FC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9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Background">
            <a:extLst>
              <a:ext uri="{FF2B5EF4-FFF2-40B4-BE49-F238E27FC236}">
                <a16:creationId xmlns:a16="http://schemas.microsoft.com/office/drawing/2014/main" id="{5F637E18-EF26-4327-9077-7FFC67B9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EED6667-6BE8-A2AB-422A-5A1D8972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A2AD3-31FD-227C-70C1-E4BA391D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44742"/>
            <a:ext cx="11074358" cy="123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Baseline: lack of (hands-on) due diligence guidance for SMEs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69DF-18D8-848A-33A2-EB26E4058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48" y="2068747"/>
            <a:ext cx="9403670" cy="427867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529E75-48C0-591C-9574-E4B90ACF8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397" y="6151029"/>
            <a:ext cx="1316295" cy="5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Background">
            <a:extLst>
              <a:ext uri="{FF2B5EF4-FFF2-40B4-BE49-F238E27FC236}">
                <a16:creationId xmlns:a16="http://schemas.microsoft.com/office/drawing/2014/main" id="{5F637E18-EF26-4327-9077-7FFC67B9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EED6667-6BE8-A2AB-422A-5A1D8972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A2AD3-31FD-227C-70C1-E4BA391D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44742"/>
            <a:ext cx="11143528" cy="123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Challenge: develop due diligence guidance for SMEs that is: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1716C231-F220-7130-177A-90881F56BA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816096"/>
              </p:ext>
            </p:extLst>
          </p:nvPr>
        </p:nvGraphicFramePr>
        <p:xfrm>
          <a:off x="458913" y="1925067"/>
          <a:ext cx="11274173" cy="448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E25CB2B-C338-ADF1-15E2-DE5A3444C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9397" y="6151029"/>
            <a:ext cx="1316295" cy="5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Background">
            <a:extLst>
              <a:ext uri="{FF2B5EF4-FFF2-40B4-BE49-F238E27FC236}">
                <a16:creationId xmlns:a16="http://schemas.microsoft.com/office/drawing/2014/main" id="{5F637E18-EF26-4327-9077-7FFC67B98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EED6667-6BE8-A2AB-422A-5A1D89727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A2AD3-31FD-227C-70C1-E4BA391D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244742"/>
            <a:ext cx="10680954" cy="123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Response: Due diligence toolbox for SMEs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B4A78-9B6D-8739-D7A1-45E376F8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42" y="1963889"/>
            <a:ext cx="9196586" cy="46188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ED9B87-D9E9-DF81-B1CB-02EAA3E1C360}"/>
                  </a:ext>
                </a:extLst>
              </p14:cNvPr>
              <p14:cNvContentPartPr/>
              <p14:nvPr/>
            </p14:nvContentPartPr>
            <p14:xfrm>
              <a:off x="1421218" y="4894111"/>
              <a:ext cx="4674782" cy="1110428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ED9B87-D9E9-DF81-B1CB-02EAA3E1C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3217" y="4876114"/>
                <a:ext cx="4710423" cy="114606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6855197-9320-A8D2-1E19-F4140F9EE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9397" y="6151029"/>
            <a:ext cx="1316295" cy="5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9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44546A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577</Words>
  <Application>Microsoft Office PowerPoint</Application>
  <PresentationFormat>Widescreen</PresentationFormat>
  <Paragraphs>167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1_Office Theme</vt:lpstr>
      <vt:lpstr>2_Office Theme</vt:lpstr>
      <vt:lpstr>Toolbox due diligence</vt:lpstr>
      <vt:lpstr>Sustainability due diligence </vt:lpstr>
      <vt:lpstr>PowerPoint Presentation</vt:lpstr>
      <vt:lpstr>PowerPoint Presentation</vt:lpstr>
      <vt:lpstr>PowerPoint Presentation</vt:lpstr>
      <vt:lpstr>Due diligence toolbox</vt:lpstr>
      <vt:lpstr>Baseline: lack of (hands-on) due diligence guidance for SMEs</vt:lpstr>
      <vt:lpstr>Challenge: develop due diligence guidance for SMEs that is:</vt:lpstr>
      <vt:lpstr>Response: Due diligence toolbox for SMEs</vt:lpstr>
      <vt:lpstr>Part 1: self-assessment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Company size</vt:lpstr>
      <vt:lpstr>Sectors most exposed to due diligence requirements</vt:lpstr>
      <vt:lpstr>Sectors best prepared for due diligence requirements</vt:lpstr>
      <vt:lpstr>Sectors least prepared for due diligence requirements</vt:lpstr>
      <vt:lpstr>Part 2: online manual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www.duediligencetoolbox.be  boris.verbrugge@kuleuven.be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Due diligence is here to stay</dc:title>
  <dc:creator>Boris Verbrugge</dc:creator>
  <cp:lastModifiedBy>Boukarniaa Nadia</cp:lastModifiedBy>
  <cp:revision>8</cp:revision>
  <dcterms:created xsi:type="dcterms:W3CDTF">2022-10-18T04:32:13Z</dcterms:created>
  <dcterms:modified xsi:type="dcterms:W3CDTF">2024-09-17T08:43:18Z</dcterms:modified>
</cp:coreProperties>
</file>