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8.jpg" ContentType="image/jpeg"/>
  <Override PartName="/ppt/media/image2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0.jpg" ContentType="image/jpeg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7"/>
  </p:notesMasterIdLst>
  <p:sldIdLst>
    <p:sldId id="256" r:id="rId5"/>
    <p:sldId id="264" r:id="rId6"/>
    <p:sldId id="279" r:id="rId7"/>
    <p:sldId id="281" r:id="rId8"/>
    <p:sldId id="282" r:id="rId9"/>
    <p:sldId id="283" r:id="rId10"/>
    <p:sldId id="257" r:id="rId11"/>
    <p:sldId id="290" r:id="rId12"/>
    <p:sldId id="280" r:id="rId13"/>
    <p:sldId id="262" r:id="rId14"/>
    <p:sldId id="289" r:id="rId15"/>
    <p:sldId id="284" r:id="rId16"/>
    <p:sldId id="285" r:id="rId17"/>
    <p:sldId id="286" r:id="rId18"/>
    <p:sldId id="288" r:id="rId19"/>
    <p:sldId id="291" r:id="rId20"/>
    <p:sldId id="292" r:id="rId21"/>
    <p:sldId id="293" r:id="rId22"/>
    <p:sldId id="294" r:id="rId23"/>
    <p:sldId id="295" r:id="rId24"/>
    <p:sldId id="287" r:id="rId25"/>
    <p:sldId id="261" r:id="rId26"/>
    <p:sldId id="266" r:id="rId27"/>
    <p:sldId id="267" r:id="rId28"/>
    <p:sldId id="268" r:id="rId29"/>
    <p:sldId id="276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59" r:id="rId45"/>
    <p:sldId id="278" r:id="rId46"/>
  </p:sldIdLst>
  <p:sldSz cx="15633700" cy="8794750"/>
  <p:notesSz cx="15633700" cy="879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86D"/>
    <a:srgbClr val="17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88CE6-1BBC-4462-AB8C-7DAC0A4F2C2B}" v="45" dt="2023-10-17T07:21:58.5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892" autoAdjust="0"/>
  </p:normalViewPr>
  <p:slideViewPr>
    <p:cSldViewPr>
      <p:cViewPr varScale="1">
        <p:scale>
          <a:sx n="61" d="100"/>
          <a:sy n="61" d="100"/>
        </p:scale>
        <p:origin x="83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73863" cy="44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8855075" y="0"/>
            <a:ext cx="6775450" cy="44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B52D-31EB-4D95-AFF7-512B180E68ED}" type="datetimeFigureOut">
              <a:rPr lang="nl-BE" smtClean="0"/>
              <a:t>17/09/2024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180013" y="1100138"/>
            <a:ext cx="5273675" cy="2967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563688" y="4232275"/>
            <a:ext cx="12506325" cy="3463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353425"/>
            <a:ext cx="6773863" cy="44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8855075" y="8353425"/>
            <a:ext cx="6775450" cy="44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F1DB-99E9-4F58-AC5B-1EB082D7155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853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F1DB-99E9-4F58-AC5B-1EB082D7155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879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https://www.axylia.com/v%C3%A9rit%C3%A940 </a:t>
            </a:r>
            <a:r>
              <a:rPr lang="nl-BE" dirty="0">
                <a:sym typeface="Wingdings" panose="05000000000000000000" pitchFamily="2" charset="2"/>
              </a:rPr>
              <a:t> verité40 : SE ranks as “C”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F1DB-99E9-4F58-AC5B-1EB082D7155C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320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COMPARE WITH MICROSOFT – </a:t>
            </a:r>
            <a:r>
              <a:rPr lang="nl-NL" dirty="0" err="1"/>
              <a:t>communicate</a:t>
            </a:r>
            <a:r>
              <a:rPr lang="nl-NL" dirty="0"/>
              <a:t> a lot, </a:t>
            </a:r>
            <a:r>
              <a:rPr lang="nl-NL" dirty="0" err="1"/>
              <a:t>awards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in </a:t>
            </a:r>
            <a:r>
              <a:rPr lang="nl-NL" dirty="0" err="1"/>
              <a:t>tech</a:t>
            </a:r>
            <a:r>
              <a:rPr lang="nl-NL" dirty="0"/>
              <a:t>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explicitely</a:t>
            </a:r>
            <a:r>
              <a:rPr lang="nl-NL" dirty="0"/>
              <a:t> </a:t>
            </a:r>
            <a:r>
              <a:rPr lang="nl-NL" dirty="0" err="1"/>
              <a:t>reporting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F1DB-99E9-4F58-AC5B-1EB082D7155C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82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F1DB-99E9-4F58-AC5B-1EB082D7155C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67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F1DB-99E9-4F58-AC5B-1EB082D7155C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803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22"/>
            <a:ext cx="15630525" cy="8792210"/>
          </a:xfrm>
          <a:custGeom>
            <a:avLst/>
            <a:gdLst/>
            <a:ahLst/>
            <a:cxnLst/>
            <a:rect l="l" t="t" r="r" b="b"/>
            <a:pathLst>
              <a:path w="15630525" h="8792210">
                <a:moveTo>
                  <a:pt x="15630131" y="0"/>
                </a:moveTo>
                <a:lnTo>
                  <a:pt x="0" y="0"/>
                </a:lnTo>
                <a:lnTo>
                  <a:pt x="0" y="8791943"/>
                </a:lnTo>
                <a:lnTo>
                  <a:pt x="15630131" y="8791943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5707" y="4965"/>
            <a:ext cx="12634411" cy="87884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"/>
            <a:ext cx="11244580" cy="8793480"/>
          </a:xfrm>
          <a:custGeom>
            <a:avLst/>
            <a:gdLst/>
            <a:ahLst/>
            <a:cxnLst/>
            <a:rect l="l" t="t" r="r" b="b"/>
            <a:pathLst>
              <a:path w="11244580" h="8793480">
                <a:moveTo>
                  <a:pt x="11244059" y="0"/>
                </a:moveTo>
                <a:lnTo>
                  <a:pt x="0" y="0"/>
                </a:lnTo>
                <a:lnTo>
                  <a:pt x="0" y="8793365"/>
                </a:lnTo>
                <a:lnTo>
                  <a:pt x="4419600" y="8793365"/>
                </a:lnTo>
                <a:lnTo>
                  <a:pt x="11244059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0705" y="1670114"/>
            <a:ext cx="12892290" cy="912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45055" y="4925060"/>
            <a:ext cx="10943590" cy="2198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71AE65AD-4C80-9EAE-6126-F0DCB1009D1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005" y="0"/>
            <a:ext cx="12915125" cy="879336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"/>
            <a:ext cx="11244580" cy="8793480"/>
          </a:xfrm>
          <a:custGeom>
            <a:avLst/>
            <a:gdLst/>
            <a:ahLst/>
            <a:cxnLst/>
            <a:rect l="l" t="t" r="r" b="b"/>
            <a:pathLst>
              <a:path w="11244580" h="8793480">
                <a:moveTo>
                  <a:pt x="11244059" y="0"/>
                </a:moveTo>
                <a:lnTo>
                  <a:pt x="0" y="0"/>
                </a:lnTo>
                <a:lnTo>
                  <a:pt x="0" y="8793365"/>
                </a:lnTo>
                <a:lnTo>
                  <a:pt x="4419600" y="8793365"/>
                </a:lnTo>
                <a:lnTo>
                  <a:pt x="11244059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685" y="2022792"/>
            <a:ext cx="14070330" cy="557498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42727079-3871-5729-3F80-FC368E99130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1685" y="2022792"/>
            <a:ext cx="6800659" cy="5804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51355" y="2022792"/>
            <a:ext cx="6800659" cy="5804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C843A68-A643-88E1-2E3C-68E4DD31EC7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630525" cy="8793480"/>
          </a:xfrm>
          <a:custGeom>
            <a:avLst/>
            <a:gdLst/>
            <a:ahLst/>
            <a:cxnLst/>
            <a:rect l="l" t="t" r="r" b="b"/>
            <a:pathLst>
              <a:path w="15630525" h="8793480">
                <a:moveTo>
                  <a:pt x="15630131" y="0"/>
                </a:moveTo>
                <a:lnTo>
                  <a:pt x="0" y="0"/>
                </a:lnTo>
                <a:lnTo>
                  <a:pt x="0" y="8793365"/>
                </a:lnTo>
                <a:lnTo>
                  <a:pt x="15630131" y="8793365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757" y="4965"/>
            <a:ext cx="12615361" cy="87884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"/>
            <a:ext cx="11244580" cy="8793480"/>
          </a:xfrm>
          <a:custGeom>
            <a:avLst/>
            <a:gdLst/>
            <a:ahLst/>
            <a:cxnLst/>
            <a:rect l="l" t="t" r="r" b="b"/>
            <a:pathLst>
              <a:path w="11244580" h="8793480">
                <a:moveTo>
                  <a:pt x="11244059" y="0"/>
                </a:moveTo>
                <a:lnTo>
                  <a:pt x="0" y="0"/>
                </a:lnTo>
                <a:lnTo>
                  <a:pt x="0" y="8793365"/>
                </a:lnTo>
                <a:lnTo>
                  <a:pt x="4419600" y="8793365"/>
                </a:lnTo>
                <a:lnTo>
                  <a:pt x="11244059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D099457-DB4C-653E-6B6C-1FC3F8F7BAE4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457206"/>
            <a:ext cx="3270600" cy="920554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92081D2C-E512-91F6-1D60-7C6328ECA35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5630525" cy="8793480"/>
          </a:xfrm>
          <a:custGeom>
            <a:avLst/>
            <a:gdLst/>
            <a:ahLst/>
            <a:cxnLst/>
            <a:rect l="l" t="t" r="r" b="b"/>
            <a:pathLst>
              <a:path w="15630525" h="8793480">
                <a:moveTo>
                  <a:pt x="15630131" y="0"/>
                </a:moveTo>
                <a:lnTo>
                  <a:pt x="0" y="0"/>
                </a:lnTo>
                <a:lnTo>
                  <a:pt x="0" y="8793365"/>
                </a:lnTo>
                <a:lnTo>
                  <a:pt x="15630131" y="8793365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948E23B-4A50-EBD4-8A81-59FD93994EE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426700" y="8141574"/>
            <a:ext cx="1838325" cy="364202"/>
          </a:xfrm>
        </p:spPr>
        <p:txBody>
          <a:bodyPr lIns="0" tIns="0" rIns="0" bIns="0"/>
          <a:lstStyle>
            <a:lvl1pPr>
              <a:defRPr sz="1200" b="1" i="0">
                <a:solidFill>
                  <a:srgbClr val="16486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nl-BE" dirty="0"/>
              <a:t>SDG Forum </a:t>
            </a:r>
            <a:r>
              <a:rPr lang="nl-BE" spc="-10" dirty="0"/>
              <a:t>Presentation</a:t>
            </a:r>
          </a:p>
          <a:p>
            <a:pPr marL="12700"/>
            <a:r>
              <a:rPr lang="nl-BE" b="0" dirty="0"/>
              <a:t>09</a:t>
            </a:r>
            <a:r>
              <a:rPr lang="nl-BE" b="0" spc="-10" dirty="0"/>
              <a:t> </a:t>
            </a:r>
            <a:r>
              <a:rPr lang="nl-BE" b="0" spc="-20"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073434" y="8144708"/>
            <a:ext cx="173990" cy="538609"/>
          </a:xfrm>
        </p:spPr>
        <p:txBody>
          <a:bodyPr lIns="0" tIns="0" rIns="0" bIns="0"/>
          <a:lstStyle>
            <a:lvl1pPr>
              <a:defRPr sz="1200" b="0" i="0">
                <a:solidFill>
                  <a:srgbClr val="16486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nl-BE" smtClean="0"/>
              <a:pPr marL="38100">
                <a:lnSpc>
                  <a:spcPts val="1425"/>
                </a:lnSpc>
              </a:pPr>
              <a:t>‹#›</a:t>
            </a:fld>
            <a:endParaRPr lang="nl-BE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948E23B-4A50-EBD4-8A81-59FD93994EE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485B52-FB35-C55A-7A8F-169B076F4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4" y="7914873"/>
            <a:ext cx="1885682" cy="5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630525" cy="8793480"/>
          </a:xfrm>
          <a:custGeom>
            <a:avLst/>
            <a:gdLst/>
            <a:ahLst/>
            <a:cxnLst/>
            <a:rect l="l" t="t" r="r" b="b"/>
            <a:pathLst>
              <a:path w="15630525" h="8793480">
                <a:moveTo>
                  <a:pt x="15630131" y="0"/>
                </a:moveTo>
                <a:lnTo>
                  <a:pt x="0" y="0"/>
                </a:lnTo>
                <a:lnTo>
                  <a:pt x="0" y="8793365"/>
                </a:lnTo>
                <a:lnTo>
                  <a:pt x="15630131" y="8793365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8885" y="2938895"/>
            <a:ext cx="3359784" cy="267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26700" y="8141573"/>
            <a:ext cx="1838325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1685" y="8179117"/>
            <a:ext cx="3595751" cy="439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68300" y="8324453"/>
            <a:ext cx="1739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BF6689D7-0296-7D7C-277E-025932F394CB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57200" y="457206"/>
            <a:ext cx="3270600" cy="920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sla.com/ns_videos/2022-tesla-impact-report-highlights.pdf" TargetMode="External"/><Relationship Id="rId13" Type="http://schemas.openxmlformats.org/officeDocument/2006/relationships/image" Target="../media/image38.png"/><Relationship Id="rId3" Type="http://schemas.openxmlformats.org/officeDocument/2006/relationships/hyperlink" Target="https://www.se.com/ww/en/assets/564/document/419634/schneider-sustainability-impact-hy-2023-results.pdf" TargetMode="External"/><Relationship Id="rId7" Type="http://schemas.openxmlformats.org/officeDocument/2006/relationships/hyperlink" Target="https://www.colruytgroup.com/en/sustainable-entrepreneurship/our-sdgs" TargetMode="External"/><Relationship Id="rId12" Type="http://schemas.openxmlformats.org/officeDocument/2006/relationships/hyperlink" Target="https://www.bat.com/group/sites/uk__crhjsy.nsf/vwPagesWebLive/DOAWWGJT/$file/BAT_Annual_Report_Form_20-F_2022.pdf" TargetMode="External"/><Relationship Id="rId17" Type="http://schemas.openxmlformats.org/officeDocument/2006/relationships/image" Target="../media/image42.png"/><Relationship Id="rId2" Type="http://schemas.openxmlformats.org/officeDocument/2006/relationships/image" Target="../media/image3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iageo.com/en/esg/society-2030-spirit-of-progress-targets" TargetMode="External"/><Relationship Id="rId11" Type="http://schemas.openxmlformats.org/officeDocument/2006/relationships/hyperlink" Target="https://www.umicore.com/en/sustainability/sustainable-development-goals/" TargetMode="External"/><Relationship Id="rId5" Type="http://schemas.openxmlformats.org/officeDocument/2006/relationships/hyperlink" Target="https://hmgroup.com/wp-content/uploads/2023/03/HM-Group-Sustainability-Disclosure-2022.pdf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s://corporate.mcdonalds.com/corpmcd/our-purpose-and-impact/impact-strategy-and-reporting/contributing-to-UN-SDGs.html" TargetMode="External"/><Relationship Id="rId4" Type="http://schemas.openxmlformats.org/officeDocument/2006/relationships/hyperlink" Target="https://query.prod.cms.rt.microsoft.com/cms/api/am/binary/RW1bqw2" TargetMode="External"/><Relationship Id="rId9" Type="http://schemas.openxmlformats.org/officeDocument/2006/relationships/hyperlink" Target="https://corporate.walmart.com/purpose/esgreport/reporting-data/unsdg" TargetMode="External"/><Relationship Id="rId14" Type="http://schemas.openxmlformats.org/officeDocument/2006/relationships/image" Target="../media/image39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colruytgroup.com/en/sustainable-entrepreneurship/our-sdg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3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10.png"/><Relationship Id="rId10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sustainability.be/product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sdgs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orumethibel.org/" TargetMode="Externa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xylia.com/v%C3%A9rit%C3%A940" TargetMode="External"/><Relationship Id="rId18" Type="http://schemas.openxmlformats.org/officeDocument/2006/relationships/hyperlink" Target="https://exitarms.org/" TargetMode="External"/><Relationship Id="rId26" Type="http://schemas.openxmlformats.org/officeDocument/2006/relationships/image" Target="../media/image10.png"/><Relationship Id="rId39" Type="http://schemas.openxmlformats.org/officeDocument/2006/relationships/hyperlink" Target="https://finance.ec.europa.eu/sustainable-finance/tools-and-standards/eu-taxonomy-sustainable-activities_en" TargetMode="External"/><Relationship Id="rId21" Type="http://schemas.openxmlformats.org/officeDocument/2006/relationships/hyperlink" Target="https://fng-siegel.org/" TargetMode="External"/><Relationship Id="rId34" Type="http://schemas.openxmlformats.org/officeDocument/2006/relationships/hyperlink" Target="https://www.fsb-tcfd.org/" TargetMode="External"/><Relationship Id="rId7" Type="http://schemas.openxmlformats.org/officeDocument/2006/relationships/hyperlink" Target="https://www.spglobal.com/esg/solutions/data-intelligence-esg-scores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sciencebasedtargets.org/" TargetMode="External"/><Relationship Id="rId20" Type="http://schemas.openxmlformats.org/officeDocument/2006/relationships/hyperlink" Target="https://www.lelabelisr.fr/" TargetMode="External"/><Relationship Id="rId29" Type="http://schemas.openxmlformats.org/officeDocument/2006/relationships/hyperlink" Target="https://www.forumethibel.org/en/z-responsible-invest-sustainable-investing" TargetMode="External"/><Relationship Id="rId41" Type="http://schemas.openxmlformats.org/officeDocument/2006/relationships/hyperlink" Target="https://commission.europa.eu/strategy-and-policy/priorities-2019-2024/european-green-deal_e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ssgovernance.com/esg/ratings/" TargetMode="External"/><Relationship Id="rId11" Type="http://schemas.openxmlformats.org/officeDocument/2006/relationships/hyperlink" Target="https://www.robeco.com/en-int/sustainable-investing/sdgs" TargetMode="External"/><Relationship Id="rId24" Type="http://schemas.openxmlformats.org/officeDocument/2006/relationships/hyperlink" Target="https://www.nordic-swan-ecolabel.org/" TargetMode="External"/><Relationship Id="rId32" Type="http://schemas.openxmlformats.org/officeDocument/2006/relationships/hyperlink" Target="https://unglobalcompact.org/" TargetMode="External"/><Relationship Id="rId37" Type="http://schemas.openxmlformats.org/officeDocument/2006/relationships/hyperlink" Target="https://nl.be-impact.org/" TargetMode="External"/><Relationship Id="rId40" Type="http://schemas.openxmlformats.org/officeDocument/2006/relationships/hyperlink" Target="https://finance.ec.europa.eu/capital-markets-union-and-financial-markets/company-reporting-and-auditing/company-reporting/corporate-sustainability-reporting_en" TargetMode="External"/><Relationship Id="rId5" Type="http://schemas.openxmlformats.org/officeDocument/2006/relationships/hyperlink" Target="https://www.moodys.com/web/en/us/capabilities/esg.html" TargetMode="External"/><Relationship Id="rId15" Type="http://schemas.openxmlformats.org/officeDocument/2006/relationships/hyperlink" Target="https://www.urgewald.org/" TargetMode="External"/><Relationship Id="rId23" Type="http://schemas.openxmlformats.org/officeDocument/2006/relationships/hyperlink" Target="https://www.umweltzeichen.at/de/home/start" TargetMode="External"/><Relationship Id="rId28" Type="http://schemas.openxmlformats.org/officeDocument/2006/relationships/hyperlink" Target="https://www.forumethibel.org/en/ethibel-viewpoint-nr-1" TargetMode="External"/><Relationship Id="rId36" Type="http://schemas.openxmlformats.org/officeDocument/2006/relationships/hyperlink" Target="https://impacthouse.be/about-impact-house/" TargetMode="External"/><Relationship Id="rId10" Type="http://schemas.openxmlformats.org/officeDocument/2006/relationships/hyperlink" Target="https://uprightplatform.com/?preset=SP500ESG" TargetMode="External"/><Relationship Id="rId19" Type="http://schemas.openxmlformats.org/officeDocument/2006/relationships/hyperlink" Target="https://towardssustainability.be/" TargetMode="External"/><Relationship Id="rId31" Type="http://schemas.openxmlformats.org/officeDocument/2006/relationships/hyperlink" Target="https://duurzaambeleggen.academy/" TargetMode="External"/><Relationship Id="rId4" Type="http://schemas.openxmlformats.org/officeDocument/2006/relationships/hyperlink" Target="https://www.msci.com/our-solutions/esg-investing/esg-ratings" TargetMode="External"/><Relationship Id="rId9" Type="http://schemas.openxmlformats.org/officeDocument/2006/relationships/hyperlink" Target="https://www.refinitiv.com/en/sustainable-finance/esg-scores" TargetMode="External"/><Relationship Id="rId14" Type="http://schemas.openxmlformats.org/officeDocument/2006/relationships/hyperlink" Target="https://www.euronext.com/en/news/bel-esg-index" TargetMode="External"/><Relationship Id="rId22" Type="http://schemas.openxmlformats.org/officeDocument/2006/relationships/hyperlink" Target="https://luxflag.org/" TargetMode="External"/><Relationship Id="rId27" Type="http://schemas.openxmlformats.org/officeDocument/2006/relationships/hyperlink" Target="https://www.forumethibel.org/en/publications/ersis-studies" TargetMode="External"/><Relationship Id="rId30" Type="http://schemas.openxmlformats.org/officeDocument/2006/relationships/hyperlink" Target="https://www.forumethibel.org/en/z-responsible-invest-impact-investing" TargetMode="External"/><Relationship Id="rId35" Type="http://schemas.openxmlformats.org/officeDocument/2006/relationships/hyperlink" Target="https://www.if-belgium.be/" TargetMode="External"/><Relationship Id="rId8" Type="http://schemas.openxmlformats.org/officeDocument/2006/relationships/hyperlink" Target="https://www.reprisk.com/approach" TargetMode="External"/><Relationship Id="rId3" Type="http://schemas.openxmlformats.org/officeDocument/2006/relationships/hyperlink" Target="https://www.sustainalytics.com/esg-ratings" TargetMode="External"/><Relationship Id="rId12" Type="http://schemas.openxmlformats.org/officeDocument/2006/relationships/hyperlink" Target="https://www.sdgindex.org/" TargetMode="External"/><Relationship Id="rId17" Type="http://schemas.openxmlformats.org/officeDocument/2006/relationships/hyperlink" Target="https://www.transitionpathwayinitiative.org/" TargetMode="External"/><Relationship Id="rId25" Type="http://schemas.openxmlformats.org/officeDocument/2006/relationships/image" Target="../media/image9.png"/><Relationship Id="rId33" Type="http://schemas.openxmlformats.org/officeDocument/2006/relationships/hyperlink" Target="https://www.globalreporting.org/" TargetMode="External"/><Relationship Id="rId38" Type="http://schemas.openxmlformats.org/officeDocument/2006/relationships/hyperlink" Target="https://finance.ec.europa.eu/sustainable-finance/disclosures/sustainability-related-disclosure-financial-services-sector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8458" y="2938895"/>
            <a:ext cx="10873207" cy="3911327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12700" marR="5080" indent="942340">
              <a:lnSpc>
                <a:spcPts val="9500"/>
              </a:lnSpc>
              <a:spcBef>
                <a:spcPts val="2000"/>
              </a:spcBef>
            </a:pPr>
            <a:r>
              <a:rPr lang="en-GB" spc="-50" dirty="0"/>
              <a:t>Sustainable or not? SDGs as assessment tool for investors</a:t>
            </a:r>
            <a:endParaRPr lang="en-GB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6"/>
            <a:ext cx="3270600" cy="9205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7" name="Afbeelding 6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6255C361-4877-2342-20FF-23F4F67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282235"/>
            <a:ext cx="2376264" cy="950505"/>
          </a:xfrm>
          <a:prstGeom prst="rect">
            <a:avLst/>
          </a:prstGeom>
        </p:spPr>
      </p:pic>
      <p:pic>
        <p:nvPicPr>
          <p:cNvPr id="8" name="Afbeelding 7" descr="Afbeelding met Lettertype, Graphics, grafische vormgeving, tekst&#10;&#10;Automatisch gegenereerde beschrijving">
            <a:extLst>
              <a:ext uri="{FF2B5EF4-FFF2-40B4-BE49-F238E27FC236}">
                <a16:creationId xmlns:a16="http://schemas.microsoft.com/office/drawing/2014/main" id="{E05908A8-C321-FE5D-BAF9-DF7DF9B03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33" y="460640"/>
            <a:ext cx="3979209" cy="772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42" y="1012999"/>
            <a:ext cx="12893675" cy="1368152"/>
          </a:xfrm>
        </p:spPr>
        <p:txBody>
          <a:bodyPr wrap="square">
            <a:normAutofit fontScale="90000"/>
          </a:bodyPr>
          <a:lstStyle/>
          <a:p>
            <a:r>
              <a:rPr lang="nl-NL" dirty="0"/>
              <a:t>QUIZ TIME</a:t>
            </a:r>
            <a:endParaRPr lang="nl-BE" dirty="0"/>
          </a:p>
        </p:txBody>
      </p:sp>
      <p:pic>
        <p:nvPicPr>
          <p:cNvPr id="32" name="Graphic 31" descr="Customer review outline">
            <a:extLst>
              <a:ext uri="{FF2B5EF4-FFF2-40B4-BE49-F238E27FC236}">
                <a16:creationId xmlns:a16="http://schemas.microsoft.com/office/drawing/2014/main" id="{49A53CB1-52D4-C07C-C1BD-FD1C8B80F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4962" y="2093119"/>
            <a:ext cx="6145832" cy="61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2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085007"/>
            <a:ext cx="9487755" cy="1922669"/>
          </a:xfrm>
        </p:spPr>
        <p:txBody>
          <a:bodyPr/>
          <a:lstStyle/>
          <a:p>
            <a:r>
              <a:rPr lang="nl-NL" sz="5000" dirty="0"/>
              <a:t>Barriers </a:t>
            </a:r>
            <a:r>
              <a:rPr lang="nl-NL" sz="5000" dirty="0" err="1"/>
              <a:t>to</a:t>
            </a:r>
            <a:r>
              <a:rPr lang="nl-NL" sz="5000" dirty="0"/>
              <a:t> </a:t>
            </a:r>
            <a:r>
              <a:rPr lang="nl-NL" sz="5000" dirty="0" err="1"/>
              <a:t>Sustainable</a:t>
            </a:r>
            <a:r>
              <a:rPr lang="nl-NL" sz="5000" dirty="0"/>
              <a:t> </a:t>
            </a:r>
            <a:r>
              <a:rPr lang="nl-NL" sz="5000" dirty="0" err="1"/>
              <a:t>Investing</a:t>
            </a:r>
            <a:endParaRPr lang="nl-BE" sz="5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554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Barriers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to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Investing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756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https://www.msci.com/documents/10199/641712d5-6435-4b2d-9abb-84a53f6c00e4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904082" y="1563802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1) Returns are </a:t>
            </a:r>
            <a:r>
              <a:rPr lang="nl-NL" sz="4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lower</a:t>
            </a:r>
            <a:endParaRPr lang="nl-BE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9DB53A-AEC2-6477-6730-7A5C07D58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98" y="2271688"/>
            <a:ext cx="10972725" cy="57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4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Barriers to Sustainable Investing</a:t>
            </a: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904082" y="1563802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2) Sustainable investing is mostly greenwashing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58E965-35D4-2F4B-C0BC-CAF8620CA946}"/>
              </a:ext>
            </a:extLst>
          </p:cNvPr>
          <p:cNvSpPr txBox="1"/>
          <p:nvPr/>
        </p:nvSpPr>
        <p:spPr>
          <a:xfrm rot="10800000" flipV="1">
            <a:off x="904081" y="2531095"/>
            <a:ext cx="89289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6486D"/>
                </a:solidFill>
              </a:rPr>
              <a:t>Greenwashing is a problem (</a:t>
            </a:r>
            <a:r>
              <a:rPr lang="en-GB" sz="2400" dirty="0" err="1">
                <a:solidFill>
                  <a:srgbClr val="16486D"/>
                </a:solidFill>
              </a:rPr>
              <a:t>cfr</a:t>
            </a:r>
            <a:r>
              <a:rPr lang="en-GB" sz="2400" dirty="0">
                <a:solidFill>
                  <a:srgbClr val="16486D"/>
                </a:solidFill>
              </a:rPr>
              <a:t>. recent scandals)</a:t>
            </a:r>
          </a:p>
          <a:p>
            <a:endParaRPr lang="en-GB" sz="2400" dirty="0">
              <a:solidFill>
                <a:srgbClr val="1648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6486D"/>
                </a:solidFill>
              </a:rPr>
              <a:t>New European rules, regulatory supervision, labels,…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648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6486D"/>
                </a:solidFill>
              </a:rPr>
              <a:t>Conclusion: </a:t>
            </a:r>
          </a:p>
          <a:p>
            <a:endParaRPr lang="en-GB" sz="2400" dirty="0">
              <a:solidFill>
                <a:srgbClr val="16486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16486D"/>
                </a:solidFill>
              </a:rPr>
              <a:t>Greenwashing is still a problem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16486D"/>
                </a:solidFill>
              </a:rPr>
              <a:t>Critical attitude is needed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16486D"/>
                </a:solidFill>
              </a:rPr>
              <a:t>But, not all sustainable investing is greenwashing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4F949AB2-0FBA-0E5B-6129-92D21F38845E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rcRect l="20378" r="20378"/>
          <a:stretch/>
        </p:blipFill>
        <p:spPr>
          <a:xfrm>
            <a:off x="10233100" y="3237781"/>
            <a:ext cx="5400600" cy="55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Barriers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to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Investing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904082" y="1563802"/>
            <a:ext cx="126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3) </a:t>
            </a:r>
            <a:r>
              <a:rPr lang="en-GB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Sustainable investing is difficult and takes a lot of time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58E965-35D4-2F4B-C0BC-CAF8620CA946}"/>
              </a:ext>
            </a:extLst>
          </p:cNvPr>
          <p:cNvSpPr txBox="1"/>
          <p:nvPr/>
        </p:nvSpPr>
        <p:spPr>
          <a:xfrm rot="10800000" flipV="1">
            <a:off x="1413264" y="2877661"/>
            <a:ext cx="1144927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6486D"/>
                </a:solidFill>
              </a:rPr>
              <a:t>Make some personal decisions (</a:t>
            </a:r>
            <a:r>
              <a:rPr lang="en-GB" sz="2800" dirty="0" err="1">
                <a:solidFill>
                  <a:srgbClr val="16486D"/>
                </a:solidFill>
              </a:rPr>
              <a:t>cfr</a:t>
            </a:r>
            <a:r>
              <a:rPr lang="en-GB" sz="2800" dirty="0">
                <a:solidFill>
                  <a:srgbClr val="16486D"/>
                </a:solidFill>
              </a:rPr>
              <a:t>: your view on sustainability)</a:t>
            </a:r>
          </a:p>
          <a:p>
            <a:endParaRPr lang="en-GB" sz="2800" dirty="0">
              <a:solidFill>
                <a:srgbClr val="1648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6486D"/>
                </a:solidFill>
              </a:rPr>
              <a:t>Some insights on how it’s done, so you understand what you’re investing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648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6486D"/>
                </a:solidFill>
              </a:rPr>
              <a:t>Find some product that fit your risk and sustainability profile (Mutual funds, ETF, bonds, stocks, alternatives,…)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648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6486D"/>
              </a:solidFill>
            </a:endParaRPr>
          </a:p>
          <a:p>
            <a:r>
              <a:rPr lang="en-GB" sz="2800" dirty="0">
                <a:solidFill>
                  <a:srgbClr val="16486D"/>
                </a:solidFill>
              </a:rPr>
              <a:t>+ You don’t need a lot of money to invest sustainable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6486D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91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1538883"/>
          </a:xfrm>
        </p:spPr>
        <p:txBody>
          <a:bodyPr/>
          <a:lstStyle/>
          <a:p>
            <a:r>
              <a:rPr lang="nl-NL" sz="5000" dirty="0"/>
              <a:t>A </a:t>
            </a:r>
            <a:r>
              <a:rPr lang="en-GB" sz="5000" dirty="0"/>
              <a:t>crash course in Sustainable Investing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3173239"/>
            <a:ext cx="14070330" cy="4424536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788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A Crash Course in </a:t>
            </a:r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Sustainable Investing</a:t>
            </a: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756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https://www.msci.com/documents/10199/641712d5-6435-4b2d-9abb-84a53f6c00e4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1624162" y="1425303"/>
            <a:ext cx="92890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7 </a:t>
            </a:r>
            <a:r>
              <a:rPr lang="en-GB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strategies</a:t>
            </a:r>
          </a:p>
          <a:p>
            <a:endParaRPr lang="en-GB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 based screening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integration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in Class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Thematic investing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investing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Activism/active shareholders</a:t>
            </a:r>
          </a:p>
          <a:p>
            <a:r>
              <a:rPr lang="en-GB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" name="Afbeelding 2" descr="Afbeelding met speelgoed&#10;&#10;Automatisch gegenereerde beschrijving">
            <a:extLst>
              <a:ext uri="{FF2B5EF4-FFF2-40B4-BE49-F238E27FC236}">
                <a16:creationId xmlns:a16="http://schemas.microsoft.com/office/drawing/2014/main" id="{1AAC8C61-7437-1753-BA58-97CE67658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99" y="1812931"/>
            <a:ext cx="452551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9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A Crash Course in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Investing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756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https://www.msci.com/documents/10199/641712d5-6435-4b2d-9abb-84a53f6c00e4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1408138" y="2021111"/>
            <a:ext cx="928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4000" dirty="0" err="1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</a:t>
            </a:r>
            <a:endParaRPr lang="nl-BE" sz="40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endParaRPr lang="nl-BE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85A712-1405-60E8-202F-DEDE626A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2" y="3334829"/>
            <a:ext cx="8753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0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A Crash Course in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Investing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756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https://www.msci.com/documents/10199/641712d5-6435-4b2d-9abb-84a53f6c00e4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1408138" y="2021111"/>
            <a:ext cx="928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ESG Integration</a:t>
            </a:r>
          </a:p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endParaRPr lang="nl-BE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2" name="Afbeelding 1" descr="Afbeelding met logo&#10;&#10;Automatisch gegenereerde beschrijving">
            <a:extLst>
              <a:ext uri="{FF2B5EF4-FFF2-40B4-BE49-F238E27FC236}">
                <a16:creationId xmlns:a16="http://schemas.microsoft.com/office/drawing/2014/main" id="{7ECD698A-44D5-7236-5F83-D822558C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90" y="2957215"/>
            <a:ext cx="9752381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3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A Crash Course in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Investing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756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https://www.msci.com/documents/10199/641712d5-6435-4b2d-9abb-84a53f6c00e4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1766506" y="1888996"/>
            <a:ext cx="11306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Best-in-Class/</a:t>
            </a: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</a:t>
            </a:r>
          </a:p>
          <a:p>
            <a:endParaRPr lang="en-US" sz="40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 in companies who have ‘the best’ ESG-scores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best – 80% excluded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best – 20% excluded</a:t>
            </a:r>
            <a:endParaRPr lang="nl-BE" sz="40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endParaRPr lang="nl-BE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7320534-D112-FC9E-6EF5-75C82D2D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28" y="4685407"/>
            <a:ext cx="6164015" cy="41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5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769441"/>
          </a:xfrm>
        </p:spPr>
        <p:txBody>
          <a:bodyPr/>
          <a:lstStyle/>
          <a:p>
            <a:r>
              <a:rPr lang="nl-NL" sz="5000" dirty="0" err="1"/>
              <a:t>Sustainable</a:t>
            </a:r>
            <a:r>
              <a:rPr lang="nl-NL" sz="5000" dirty="0"/>
              <a:t> Finance in Belgium</a:t>
            </a:r>
            <a:endParaRPr lang="nl-BE" sz="5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183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A Crash Course in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Investing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756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https://www.msci.com/documents/10199/641712d5-6435-4b2d-9abb-84a53f6c00e4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1766506" y="1273444"/>
            <a:ext cx="11306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Impact </a:t>
            </a:r>
            <a:r>
              <a:rPr lang="en-GB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</a:p>
          <a:p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Investments made with the intention to generate positive, measurable social and environmental impact alongside a financial return (GIIN)</a:t>
            </a:r>
          </a:p>
          <a:p>
            <a:endParaRPr lang="en-US" sz="40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debates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returns?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risk?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what and how?</a:t>
            </a:r>
          </a:p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endParaRPr lang="nl-BE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828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769441"/>
          </a:xfrm>
        </p:spPr>
        <p:txBody>
          <a:bodyPr/>
          <a:lstStyle/>
          <a:p>
            <a:r>
              <a:rPr lang="nl-NL" sz="5000" dirty="0" err="1"/>
              <a:t>Let’s</a:t>
            </a:r>
            <a:r>
              <a:rPr lang="nl-NL" sz="5000" dirty="0"/>
              <a:t> </a:t>
            </a:r>
            <a:r>
              <a:rPr lang="nl-NL" sz="5000" dirty="0" err="1"/>
              <a:t>create</a:t>
            </a:r>
            <a:r>
              <a:rPr lang="nl-NL" sz="5000" dirty="0"/>
              <a:t> </a:t>
            </a:r>
            <a:r>
              <a:rPr lang="nl-NL" sz="5000" dirty="0" err="1"/>
              <a:t>some</a:t>
            </a:r>
            <a:r>
              <a:rPr lang="nl-NL" sz="5000" dirty="0"/>
              <a:t> impact funds!</a:t>
            </a:r>
            <a:endParaRPr lang="nl-BE" sz="5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59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32074" y="940991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Step</a:t>
            </a:r>
            <a:r>
              <a:rPr lang="nl-NL" sz="5000" dirty="0">
                <a:solidFill>
                  <a:srgbClr val="16486D"/>
                </a:solidFill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one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: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our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investment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universe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Investment illustration Vectors &amp; Illustrations for Free Download | Freepik">
            <a:extLst>
              <a:ext uri="{FF2B5EF4-FFF2-40B4-BE49-F238E27FC236}">
                <a16:creationId xmlns:a16="http://schemas.microsoft.com/office/drawing/2014/main" id="{C3A3693F-E263-4824-592E-F4DA45CA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86" y="3083011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24571D5D-98FC-6250-8F04-4876F3B7D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68280"/>
              </p:ext>
            </p:extLst>
          </p:nvPr>
        </p:nvGraphicFramePr>
        <p:xfrm>
          <a:off x="1552154" y="2778646"/>
          <a:ext cx="6829689" cy="40784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80344">
                  <a:extLst>
                    <a:ext uri="{9D8B030D-6E8A-4147-A177-3AD203B41FA5}">
                      <a16:colId xmlns:a16="http://schemas.microsoft.com/office/drawing/2014/main" val="3757915289"/>
                    </a:ext>
                  </a:extLst>
                </a:gridCol>
                <a:gridCol w="3549345">
                  <a:extLst>
                    <a:ext uri="{9D8B030D-6E8A-4147-A177-3AD203B41FA5}">
                      <a16:colId xmlns:a16="http://schemas.microsoft.com/office/drawing/2014/main" val="3973927163"/>
                    </a:ext>
                  </a:extLst>
                </a:gridCol>
              </a:tblGrid>
              <a:tr h="873967"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Walmart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McDonald’s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72831"/>
                  </a:ext>
                </a:extLst>
              </a:tr>
              <a:tr h="793853"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Tesla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Microsoft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255206"/>
                  </a:ext>
                </a:extLst>
              </a:tr>
              <a:tr h="793853"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Diageo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British American Tobacco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737638"/>
                  </a:ext>
                </a:extLst>
              </a:tr>
              <a:tr h="793853"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Umicore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H&amp;M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254278"/>
                  </a:ext>
                </a:extLst>
              </a:tr>
              <a:tr h="793853"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Schneider Electric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Colruyt</a:t>
                      </a:r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862413"/>
                  </a:ext>
                </a:extLst>
              </a:tr>
            </a:tbl>
          </a:graphicData>
        </a:graphic>
      </p:graphicFrame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5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32074" y="1085007"/>
            <a:ext cx="12296067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Step</a:t>
            </a:r>
            <a:r>
              <a:rPr lang="en-GB" sz="5000" dirty="0">
                <a:solidFill>
                  <a:srgbClr val="16486D"/>
                </a:solidFill>
              </a:rPr>
              <a:t> </a:t>
            </a:r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two: our responsible investment policy</a:t>
            </a:r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24571D5D-98FC-6250-8F04-4876F3B7D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92275"/>
              </p:ext>
            </p:extLst>
          </p:nvPr>
        </p:nvGraphicFramePr>
        <p:xfrm>
          <a:off x="1552154" y="2778646"/>
          <a:ext cx="11809312" cy="5252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2390">
                  <a:extLst>
                    <a:ext uri="{9D8B030D-6E8A-4147-A177-3AD203B41FA5}">
                      <a16:colId xmlns:a16="http://schemas.microsoft.com/office/drawing/2014/main" val="3757915289"/>
                    </a:ext>
                  </a:extLst>
                </a:gridCol>
                <a:gridCol w="4038461">
                  <a:extLst>
                    <a:ext uri="{9D8B030D-6E8A-4147-A177-3AD203B41FA5}">
                      <a16:colId xmlns:a16="http://schemas.microsoft.com/office/drawing/2014/main" val="3973927163"/>
                    </a:ext>
                  </a:extLst>
                </a:gridCol>
                <a:gridCol w="4038461">
                  <a:extLst>
                    <a:ext uri="{9D8B030D-6E8A-4147-A177-3AD203B41FA5}">
                      <a16:colId xmlns:a16="http://schemas.microsoft.com/office/drawing/2014/main" val="2157103035"/>
                    </a:ext>
                  </a:extLst>
                </a:gridCol>
              </a:tblGrid>
              <a:tr h="873967">
                <a:tc>
                  <a:txBody>
                    <a:bodyPr/>
                    <a:lstStyle/>
                    <a:p>
                      <a:pPr algn="ctr"/>
                      <a:r>
                        <a:rPr lang="en-GB" sz="3600" b="1" i="0" noProof="0" dirty="0"/>
                        <a:t>Group A</a:t>
                      </a:r>
                      <a:endParaRPr lang="en-GB" sz="3600" b="1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i="0" noProof="0" dirty="0"/>
                        <a:t>Group B</a:t>
                      </a:r>
                      <a:endParaRPr lang="en-GB" sz="3200" b="1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i="0" noProof="0" dirty="0"/>
                        <a:t>Group C</a:t>
                      </a:r>
                      <a:endParaRPr lang="en-GB" sz="3200" b="1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8972831"/>
                  </a:ext>
                </a:extLst>
              </a:tr>
              <a:tr h="793853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Exclusion strategy</a:t>
                      </a:r>
                    </a:p>
                    <a:p>
                      <a:pPr marL="0" indent="0">
                        <a:buNone/>
                      </a:pPr>
                      <a:endParaRPr lang="en-GB" sz="20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alcohol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have a plan for climate change under 1.5°C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Best-in-universe strategy</a:t>
                      </a:r>
                    </a:p>
                    <a:p>
                      <a:pPr marL="0" indent="0">
                        <a:buNone/>
                      </a:pPr>
                      <a:endParaRPr lang="en-GB" sz="20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 50% issuers on ESG Risk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2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Best-in-universe strategy</a:t>
                      </a:r>
                    </a:p>
                    <a:p>
                      <a:pPr marL="0" indent="0">
                        <a:buNone/>
                      </a:pPr>
                      <a:endParaRPr lang="en-GB" sz="20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ESG Risk Score below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4255206"/>
                  </a:ext>
                </a:extLst>
              </a:tr>
              <a:tr h="4753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2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737638"/>
                  </a:ext>
                </a:extLst>
              </a:tr>
              <a:tr h="7938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Impact strategy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contribute to SDG3: 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 health and well-being</a:t>
                      </a:r>
                    </a:p>
                    <a:p>
                      <a:endParaRPr lang="en-GB" sz="2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Impact strategy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contribute to SDG2: 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Zero hunger</a:t>
                      </a:r>
                    </a:p>
                    <a:p>
                      <a:pPr marL="0" algn="l" defTabSz="914400" rtl="0" eaLnBrk="1" latinLnBrk="0" hangingPunct="1"/>
                      <a:endParaRPr lang="en-GB" sz="2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Impact strategy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contribute to SDG5: 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Gender equality</a:t>
                      </a:r>
                    </a:p>
                    <a:p>
                      <a:pPr marL="0" algn="l" defTabSz="914400" rtl="0" eaLnBrk="1" latinLnBrk="0" hangingPunct="1"/>
                      <a:endParaRPr lang="en-GB" sz="2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00254278"/>
                  </a:ext>
                </a:extLst>
              </a:tr>
              <a:tr h="793853">
                <a:tc>
                  <a:txBody>
                    <a:bodyPr/>
                    <a:lstStyle/>
                    <a:p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1862413"/>
                  </a:ext>
                </a:extLst>
              </a:tr>
            </a:tbl>
          </a:graphicData>
        </a:graphic>
      </p:graphicFrame>
      <p:pic>
        <p:nvPicPr>
          <p:cNvPr id="2" name="Afbeelding 1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6041AD7-A49C-BDA8-7379-7CB840B4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3" name="Picture 4" descr="Duurzaam Beleggen Academy – Leer zelf duurzaam beleggen">
            <a:extLst>
              <a:ext uri="{FF2B5EF4-FFF2-40B4-BE49-F238E27FC236}">
                <a16:creationId xmlns:a16="http://schemas.microsoft.com/office/drawing/2014/main" id="{4C6BAC10-35AD-692D-CFA9-44647CD5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3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8904" y="975249"/>
            <a:ext cx="12296067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Step</a:t>
            </a:r>
            <a:r>
              <a:rPr lang="nl-NL" sz="5000" dirty="0">
                <a:solidFill>
                  <a:srgbClr val="16486D"/>
                </a:solidFill>
              </a:rPr>
              <a:t> </a:t>
            </a:r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three: data collection</a:t>
            </a:r>
          </a:p>
        </p:txBody>
      </p:sp>
      <p:pic>
        <p:nvPicPr>
          <p:cNvPr id="2" name="Tijdelijke aanduiding voor inhoud 7">
            <a:extLst>
              <a:ext uri="{FF2B5EF4-FFF2-40B4-BE49-F238E27FC236}">
                <a16:creationId xmlns:a16="http://schemas.microsoft.com/office/drawing/2014/main" id="{B40D1421-FCE7-CDFC-9C25-DACA61DA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906" y="2863486"/>
            <a:ext cx="6144338" cy="4703269"/>
          </a:xfrm>
          <a:prstGeom prst="rect">
            <a:avLst/>
          </a:prstGeom>
        </p:spPr>
      </p:pic>
      <p:pic>
        <p:nvPicPr>
          <p:cNvPr id="3" name="Tijdelijke aanduiding voor inhoud 9">
            <a:extLst>
              <a:ext uri="{FF2B5EF4-FFF2-40B4-BE49-F238E27FC236}">
                <a16:creationId xmlns:a16="http://schemas.microsoft.com/office/drawing/2014/main" id="{4E0865BC-94F0-0504-851C-946392A7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1" y="5901488"/>
            <a:ext cx="6703519" cy="104359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262A721-58BE-9E14-D6ED-E5FF10872A9C}"/>
              </a:ext>
            </a:extLst>
          </p:cNvPr>
          <p:cNvSpPr txBox="1"/>
          <p:nvPr/>
        </p:nvSpPr>
        <p:spPr>
          <a:xfrm>
            <a:off x="2632274" y="7885076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Sources:</a:t>
            </a:r>
          </a:p>
          <a:p>
            <a:r>
              <a:rPr lang="nl-BE" sz="1050" dirty="0"/>
              <a:t>https://sciencebasedtargets.org/companies-taking-action</a:t>
            </a:r>
          </a:p>
          <a:p>
            <a:r>
              <a:rPr lang="nl-BE" sz="1050" dirty="0"/>
              <a:t>https://www.sustainalytics.com/esg-rating/microsoft-corp/1007900081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8E75F0A-E1CA-8A02-0308-352922F3CCF9}"/>
              </a:ext>
            </a:extLst>
          </p:cNvPr>
          <p:cNvSpPr txBox="1"/>
          <p:nvPr/>
        </p:nvSpPr>
        <p:spPr>
          <a:xfrm>
            <a:off x="904082" y="2386177"/>
            <a:ext cx="5153769" cy="44884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469265" algn="l"/>
                <a:tab pos="469900" algn="l"/>
              </a:tabLst>
            </a:pPr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Climate-related disclosure: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EE3FC15-A32B-E4E7-A9F7-B81E702FF20B}"/>
              </a:ext>
            </a:extLst>
          </p:cNvPr>
          <p:cNvSpPr txBox="1"/>
          <p:nvPr/>
        </p:nvSpPr>
        <p:spPr>
          <a:xfrm>
            <a:off x="8465219" y="2299830"/>
            <a:ext cx="5153769" cy="44884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469265" algn="l"/>
                <a:tab pos="469900" algn="l"/>
              </a:tabLst>
            </a:pPr>
            <a:r>
              <a:rPr lang="nl-NL" sz="2000" b="1" dirty="0">
                <a:solidFill>
                  <a:schemeClr val="tx1"/>
                </a:solidFill>
                <a:latin typeface="Arial"/>
                <a:cs typeface="Arial"/>
              </a:rPr>
              <a:t>ESG score </a:t>
            </a:r>
            <a:r>
              <a:rPr lang="en-GB" sz="2000" b="1" dirty="0">
                <a:solidFill>
                  <a:schemeClr val="tx1"/>
                </a:solidFill>
                <a:latin typeface="Arial"/>
                <a:cs typeface="Arial"/>
              </a:rPr>
              <a:t>example</a:t>
            </a:r>
            <a:r>
              <a:rPr lang="nl-NL" sz="20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Afbeelding 9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D3ADFA1F-DC1E-3786-EBD5-B2E5A44F8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1" name="Picture 4" descr="Duurzaam Beleggen Academy – Leer zelf duurzaam beleggen">
            <a:extLst>
              <a:ext uri="{FF2B5EF4-FFF2-40B4-BE49-F238E27FC236}">
                <a16:creationId xmlns:a16="http://schemas.microsoft.com/office/drawing/2014/main" id="{BD7D6D06-EF29-0611-84BD-15749559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limaatambities Jan De Nul Group gevalideerd voor Science Based Targets |  Jan De Nul">
            <a:extLst>
              <a:ext uri="{FF2B5EF4-FFF2-40B4-BE49-F238E27FC236}">
                <a16:creationId xmlns:a16="http://schemas.microsoft.com/office/drawing/2014/main" id="{1FC69E49-428D-C842-E0D6-F81A3301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78" y="3084143"/>
            <a:ext cx="4479454" cy="25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ECDCCB5-E4E2-6599-2DC2-0BC77F9F0F4D}"/>
              </a:ext>
            </a:extLst>
          </p:cNvPr>
          <p:cNvCxnSpPr/>
          <p:nvPr/>
        </p:nvCxnSpPr>
        <p:spPr>
          <a:xfrm>
            <a:off x="7816850" y="2299830"/>
            <a:ext cx="0" cy="5266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88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BADE98-FD39-F02E-E708-1A9BD1EE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8" y="2815534"/>
            <a:ext cx="1773559" cy="1773559"/>
          </a:xfrm>
          <a:prstGeom prst="rect">
            <a:avLst/>
          </a:prstGeom>
        </p:spPr>
      </p:pic>
      <p:graphicFrame>
        <p:nvGraphicFramePr>
          <p:cNvPr id="2" name="Tabel 11">
            <a:extLst>
              <a:ext uri="{FF2B5EF4-FFF2-40B4-BE49-F238E27FC236}">
                <a16:creationId xmlns:a16="http://schemas.microsoft.com/office/drawing/2014/main" id="{C1D343FF-AD51-75F0-428A-56EB37842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83507"/>
              </p:ext>
            </p:extLst>
          </p:nvPr>
        </p:nvGraphicFramePr>
        <p:xfrm>
          <a:off x="2776290" y="764063"/>
          <a:ext cx="9505056" cy="78991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3757915289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973927163"/>
                    </a:ext>
                  </a:extLst>
                </a:gridCol>
              </a:tblGrid>
              <a:tr h="348071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Schneider Electric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64562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Electric equipment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11.3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Products: Clean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Sustainability report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</a:t>
                      </a:r>
                      <a:r>
                        <a:rPr lang="en-GB" sz="1400" kern="1200" noProof="0" dirty="0" err="1">
                          <a:solidFill>
                            <a:schemeClr val="tx1"/>
                          </a:solidFill>
                        </a:rPr>
                        <a:t>Softwares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 &amp; services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15.1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Products: Electronic devices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Microsoft and the SDGs 2023</a:t>
                      </a:r>
                      <a:endParaRPr lang="en-GB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805850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H&amp;M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Diageo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55206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Retail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18.2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Products: Clothing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Sustainability Disclosure</a:t>
                      </a:r>
                      <a:endParaRPr lang="en-GB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Food products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19.3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Products: Strong alcohol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Society 2030 Progress Targets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0996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Colruyt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3763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22.9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Products: Food, cigarettes, alcohol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Sustainable entrepreneurship</a:t>
                      </a:r>
                      <a:endParaRPr lang="en-GB" sz="1400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Automobiles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25.2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Committed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Products: Cars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Tesla impact report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2642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</a:rPr>
                        <a:t>Walmart</a:t>
                      </a:r>
                      <a:endParaRPr lang="en-GB" sz="1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</a:rPr>
                        <a:t>McDonald’s</a:t>
                      </a:r>
                      <a:endParaRPr lang="en-GB" sz="1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427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ESG Risk Score: 25.3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Products: Food, gas, cigarettes, alcohol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Walmart SDG index</a:t>
                      </a:r>
                      <a:endParaRPr lang="en-GB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Food industry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25.7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2°C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Products: Fast food restaurants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Contributing to the SDGs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11886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Umicore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British American Tobacco</a:t>
                      </a:r>
                    </a:p>
                  </a:txBody>
                  <a:tcPr>
                    <a:solidFill>
                      <a:srgbClr val="17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62413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Chemicals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29.6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Products: Material technology and recycling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Umicore SDGs</a:t>
                      </a:r>
                      <a:endParaRPr lang="en-GB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Sector: Food products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Score: 33.0</a:t>
                      </a:r>
                    </a:p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SBTi target: 1.5°C</a:t>
                      </a:r>
                    </a:p>
                    <a:p>
                      <a:r>
                        <a:rPr lang="en-GB" sz="1400" kern="1200" noProof="0" dirty="0">
                          <a:solidFill>
                            <a:schemeClr val="tx1"/>
                          </a:solidFill>
                        </a:rPr>
                        <a:t>Products: Tobacco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Impact report: 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Annual Report</a:t>
                      </a:r>
                      <a:r>
                        <a:rPr lang="en-GB" sz="140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26530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C5989F4C-F45E-13D7-36E0-040C1FBA2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36498"/>
              </p:ext>
            </p:extLst>
          </p:nvPr>
        </p:nvGraphicFramePr>
        <p:xfrm>
          <a:off x="12740836" y="148360"/>
          <a:ext cx="2421632" cy="275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1632">
                  <a:extLst>
                    <a:ext uri="{9D8B030D-6E8A-4147-A177-3AD203B41FA5}">
                      <a16:colId xmlns:a16="http://schemas.microsoft.com/office/drawing/2014/main" val="1777768797"/>
                    </a:ext>
                  </a:extLst>
                </a:gridCol>
              </a:tblGrid>
              <a:tr h="445351">
                <a:tc>
                  <a:txBody>
                    <a:bodyPr/>
                    <a:lstStyle/>
                    <a:p>
                      <a:pPr algn="ctr"/>
                      <a:r>
                        <a:rPr lang="nl-NL" sz="2000" b="1" i="0" dirty="0"/>
                        <a:t>Group A</a:t>
                      </a:r>
                      <a:endParaRPr lang="nl-BE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166483"/>
                  </a:ext>
                </a:extLst>
              </a:tr>
              <a:tr h="76105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Exclusion strategy</a:t>
                      </a:r>
                    </a:p>
                    <a:p>
                      <a:pPr marL="0" indent="0">
                        <a:buNone/>
                      </a:pPr>
                      <a:endParaRPr lang="en-GB" sz="12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selling of alcohol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have a plan for climate change under 1.5°C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8761805"/>
                  </a:ext>
                </a:extLst>
              </a:tr>
              <a:tr h="82318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Impact strategy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88682"/>
                  </a:ext>
                </a:extLst>
              </a:tr>
            </a:tbl>
          </a:graphicData>
        </a:graphic>
      </p:graphicFrame>
      <p:pic>
        <p:nvPicPr>
          <p:cNvPr id="9" name="Graphic 8" descr="Lijn met pijl: Curve in wijzerzin silhouet">
            <a:extLst>
              <a:ext uri="{FF2B5EF4-FFF2-40B4-BE49-F238E27FC236}">
                <a16:creationId xmlns:a16="http://schemas.microsoft.com/office/drawing/2014/main" id="{058E536E-A014-BD42-0817-4716AC7F2A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399980">
            <a:off x="-7795" y="4391666"/>
            <a:ext cx="914400" cy="9144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C129FF5-25B4-11E3-D9AA-6F8E398D6C96}"/>
              </a:ext>
            </a:extLst>
          </p:cNvPr>
          <p:cNvSpPr txBox="1"/>
          <p:nvPr/>
        </p:nvSpPr>
        <p:spPr>
          <a:xfrm>
            <a:off x="417793" y="4973439"/>
            <a:ext cx="177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links to the reports!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7C0C4F6-1B86-C123-6CAD-F3C8821B7B6F}"/>
              </a:ext>
            </a:extLst>
          </p:cNvPr>
          <p:cNvSpPr txBox="1">
            <a:spLocks/>
          </p:cNvSpPr>
          <p:nvPr/>
        </p:nvSpPr>
        <p:spPr>
          <a:xfrm>
            <a:off x="282650" y="-89954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Step</a:t>
            </a:r>
            <a:r>
              <a:rPr lang="nl-NL" sz="5000" dirty="0">
                <a:solidFill>
                  <a:srgbClr val="16486D"/>
                </a:solidFill>
              </a:rPr>
              <a:t> </a:t>
            </a:r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four: make your portfolio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!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2" descr="Communications materials - United Nations Sustainable Development">
            <a:extLst>
              <a:ext uri="{FF2B5EF4-FFF2-40B4-BE49-F238E27FC236}">
                <a16:creationId xmlns:a16="http://schemas.microsoft.com/office/drawing/2014/main" id="{D577941F-9C29-C5F4-E07B-E91255EF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53" y="1876552"/>
            <a:ext cx="882003" cy="8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515B34FE-DCB7-7747-F954-85DA3D529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77539"/>
              </p:ext>
            </p:extLst>
          </p:nvPr>
        </p:nvGraphicFramePr>
        <p:xfrm>
          <a:off x="12731606" y="3028680"/>
          <a:ext cx="2430862" cy="275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862">
                  <a:extLst>
                    <a:ext uri="{9D8B030D-6E8A-4147-A177-3AD203B41FA5}">
                      <a16:colId xmlns:a16="http://schemas.microsoft.com/office/drawing/2014/main" val="4070404322"/>
                    </a:ext>
                  </a:extLst>
                </a:gridCol>
              </a:tblGrid>
              <a:tr h="399343">
                <a:tc>
                  <a:txBody>
                    <a:bodyPr/>
                    <a:lstStyle/>
                    <a:p>
                      <a:pPr algn="ctr"/>
                      <a:r>
                        <a:rPr lang="nl-NL" sz="1800" b="1" i="0" dirty="0"/>
                        <a:t>Group B</a:t>
                      </a:r>
                      <a:endParaRPr lang="nl-BE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1118676"/>
                  </a:ext>
                </a:extLst>
              </a:tr>
              <a:tr h="111483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Best-in-universe strategy</a:t>
                      </a:r>
                    </a:p>
                    <a:p>
                      <a:pPr marL="0" indent="0">
                        <a:buNone/>
                      </a:pPr>
                      <a:endParaRPr lang="en-GB" sz="12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 50% issuers on ESG Risk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8531718"/>
                  </a:ext>
                </a:extLst>
              </a:tr>
              <a:tr h="7487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Impact strategy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GB" sz="1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5314504"/>
                  </a:ext>
                </a:extLst>
              </a:tr>
              <a:tr h="491263">
                <a:tc>
                  <a:txBody>
                    <a:bodyPr/>
                    <a:lstStyle/>
                    <a:p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945957"/>
                  </a:ext>
                </a:extLst>
              </a:tr>
            </a:tbl>
          </a:graphicData>
        </a:graphic>
      </p:graphicFrame>
      <p:pic>
        <p:nvPicPr>
          <p:cNvPr id="15" name="Picture 2" descr="SDG 2 Data Pathfinder | Earthdata">
            <a:extLst>
              <a:ext uri="{FF2B5EF4-FFF2-40B4-BE49-F238E27FC236}">
                <a16:creationId xmlns:a16="http://schemas.microsoft.com/office/drawing/2014/main" id="{B449E1A3-5B30-F8FB-46FA-1E9020C2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53" y="4835415"/>
            <a:ext cx="882003" cy="8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6F2AAF56-6FA3-B990-7A10-2DB54E066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70622"/>
              </p:ext>
            </p:extLst>
          </p:nvPr>
        </p:nvGraphicFramePr>
        <p:xfrm>
          <a:off x="12731606" y="5909000"/>
          <a:ext cx="2430862" cy="275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862">
                  <a:extLst>
                    <a:ext uri="{9D8B030D-6E8A-4147-A177-3AD203B41FA5}">
                      <a16:colId xmlns:a16="http://schemas.microsoft.com/office/drawing/2014/main" val="4070404322"/>
                    </a:ext>
                  </a:extLst>
                </a:gridCol>
              </a:tblGrid>
              <a:tr h="399343">
                <a:tc>
                  <a:txBody>
                    <a:bodyPr/>
                    <a:lstStyle/>
                    <a:p>
                      <a:pPr algn="ctr"/>
                      <a:r>
                        <a:rPr lang="nl-NL" sz="1800" b="1" i="0" dirty="0"/>
                        <a:t>Group C</a:t>
                      </a:r>
                      <a:endParaRPr lang="nl-BE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1118676"/>
                  </a:ext>
                </a:extLst>
              </a:tr>
              <a:tr h="111483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Best-in-universe strategy</a:t>
                      </a:r>
                    </a:p>
                    <a:p>
                      <a:pPr marL="0" indent="0">
                        <a:buNone/>
                      </a:pPr>
                      <a:endParaRPr lang="en-GB" sz="12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ESG Risk Score below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8531718"/>
                  </a:ext>
                </a:extLst>
              </a:tr>
              <a:tr h="7487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Impact strategy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GB" sz="1400" b="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5314504"/>
                  </a:ext>
                </a:extLst>
              </a:tr>
              <a:tr h="491263">
                <a:tc>
                  <a:txBody>
                    <a:bodyPr/>
                    <a:lstStyle/>
                    <a:p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945957"/>
                  </a:ext>
                </a:extLst>
              </a:tr>
            </a:tbl>
          </a:graphicData>
        </a:graphic>
      </p:graphicFrame>
      <p:pic>
        <p:nvPicPr>
          <p:cNvPr id="17" name="Picture 4" descr="5. Gender equality - Sustainable development goals - Eurostat">
            <a:extLst>
              <a:ext uri="{FF2B5EF4-FFF2-40B4-BE49-F238E27FC236}">
                <a16:creationId xmlns:a16="http://schemas.microsoft.com/office/drawing/2014/main" id="{DEFDF9AF-C755-5329-7687-FFB90F96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53" y="7704460"/>
            <a:ext cx="901738" cy="9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8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769441"/>
          </a:xfrm>
        </p:spPr>
        <p:txBody>
          <a:bodyPr/>
          <a:lstStyle/>
          <a:p>
            <a:r>
              <a:rPr lang="nl-NL" sz="5000" dirty="0" err="1"/>
              <a:t>Time’s</a:t>
            </a:r>
            <a:r>
              <a:rPr lang="nl-NL" sz="5000" dirty="0"/>
              <a:t> up!</a:t>
            </a:r>
            <a:endParaRPr lang="nl-BE" sz="5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622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B896C8-71B8-2F15-330E-A7480244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8" y="2815534"/>
            <a:ext cx="1773559" cy="1773559"/>
          </a:xfrm>
          <a:prstGeom prst="rect">
            <a:avLst/>
          </a:prstGeom>
        </p:spPr>
      </p:pic>
      <p:pic>
        <p:nvPicPr>
          <p:cNvPr id="9" name="Graphic 8" descr="Lijn met pijl: Curve in wijzerzin silhouet">
            <a:extLst>
              <a:ext uri="{FF2B5EF4-FFF2-40B4-BE49-F238E27FC236}">
                <a16:creationId xmlns:a16="http://schemas.microsoft.com/office/drawing/2014/main" id="{058E536E-A014-BD42-0817-4716AC7F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99980">
            <a:off x="-7795" y="4391666"/>
            <a:ext cx="914400" cy="9144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C129FF5-25B4-11E3-D9AA-6F8E398D6C96}"/>
              </a:ext>
            </a:extLst>
          </p:cNvPr>
          <p:cNvSpPr txBox="1"/>
          <p:nvPr/>
        </p:nvSpPr>
        <p:spPr>
          <a:xfrm>
            <a:off x="417793" y="4973439"/>
            <a:ext cx="177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7C0C4F6-1B86-C123-6CAD-F3C8821B7B6F}"/>
              </a:ext>
            </a:extLst>
          </p:cNvPr>
          <p:cNvSpPr txBox="1">
            <a:spLocks/>
          </p:cNvSpPr>
          <p:nvPr/>
        </p:nvSpPr>
        <p:spPr>
          <a:xfrm>
            <a:off x="282650" y="-89954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Portfolio A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380E041-3642-CC53-BFFA-AE4AD208B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45126"/>
              </p:ext>
            </p:extLst>
          </p:nvPr>
        </p:nvGraphicFramePr>
        <p:xfrm>
          <a:off x="12740836" y="148360"/>
          <a:ext cx="2421632" cy="275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1632">
                  <a:extLst>
                    <a:ext uri="{9D8B030D-6E8A-4147-A177-3AD203B41FA5}">
                      <a16:colId xmlns:a16="http://schemas.microsoft.com/office/drawing/2014/main" val="1777768797"/>
                    </a:ext>
                  </a:extLst>
                </a:gridCol>
              </a:tblGrid>
              <a:tr h="445351">
                <a:tc>
                  <a:txBody>
                    <a:bodyPr/>
                    <a:lstStyle/>
                    <a:p>
                      <a:pPr algn="ctr"/>
                      <a:r>
                        <a:rPr lang="nl-NL" sz="2000" b="1" i="0" dirty="0"/>
                        <a:t>Group A</a:t>
                      </a:r>
                      <a:endParaRPr lang="nl-BE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166483"/>
                  </a:ext>
                </a:extLst>
              </a:tr>
              <a:tr h="76105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Exclusion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lang="nl-NL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nl-NL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nl-NL" sz="105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selling</a:t>
                      </a:r>
                      <a:r>
                        <a:rPr lang="nl-NL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alcohol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have a plan </a:t>
                      </a:r>
                      <a:r>
                        <a:rPr lang="nl-BE" sz="105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nl-B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BE" sz="105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nl-B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change </a:t>
                      </a:r>
                      <a:r>
                        <a:rPr lang="nl-BE" sz="105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nl-B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8761805"/>
                  </a:ext>
                </a:extLst>
              </a:tr>
              <a:tr h="82318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Impact 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endParaRPr lang="nl-NL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BE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BE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BE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BE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88682"/>
                  </a:ext>
                </a:extLst>
              </a:tr>
            </a:tbl>
          </a:graphicData>
        </a:graphic>
      </p:graphicFrame>
      <p:pic>
        <p:nvPicPr>
          <p:cNvPr id="8" name="Picture 2" descr="Communications materials - United Nations Sustainable Development">
            <a:extLst>
              <a:ext uri="{FF2B5EF4-FFF2-40B4-BE49-F238E27FC236}">
                <a16:creationId xmlns:a16="http://schemas.microsoft.com/office/drawing/2014/main" id="{5E393760-32D5-2521-586A-7A14E063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53" y="1876552"/>
            <a:ext cx="882003" cy="8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 11">
            <a:extLst>
              <a:ext uri="{FF2B5EF4-FFF2-40B4-BE49-F238E27FC236}">
                <a16:creationId xmlns:a16="http://schemas.microsoft.com/office/drawing/2014/main" id="{626AD1CF-2758-098F-9218-D72480DF78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437808"/>
              </p:ext>
            </p:extLst>
          </p:nvPr>
        </p:nvGraphicFramePr>
        <p:xfrm>
          <a:off x="2776290" y="764063"/>
          <a:ext cx="9505056" cy="78991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3757915289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973927163"/>
                    </a:ext>
                  </a:extLst>
                </a:gridCol>
              </a:tblGrid>
              <a:tr h="348071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Schneider Electric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64562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Electric equipment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11.3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Clean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/>
                        <a:t>SDGs</a:t>
                      </a:r>
                      <a:r>
                        <a:rPr lang="nl-NL" sz="1400" dirty="0"/>
                        <a:t>: 1, 2, 3, 5, 6, 7, 8, 9, 10, 11, 12, 13, 14, 15, 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Softwares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&amp; services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15.1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Electronic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devices</a:t>
                      </a:r>
                      <a:endParaRPr lang="nl-BE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4, 8, 13, 16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805850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H&amp;M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Diageo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55206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Retail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18.2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Clothing</a:t>
                      </a:r>
                      <a:endParaRPr lang="nl-BE" sz="1400" kern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BE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1, 3, 5, 6, 7, 8, 9, 10, 12, 13, 14, 15, 16, 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19.3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Strong alcohol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8, 13 (no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0996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Colruyt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3763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22.9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Food,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cigarettes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alcohol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2, 3, 6, 7, 8, 12, 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Automobiles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25.2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Committed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Cars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9, 11, 13 (no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2642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Walmart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McDonald’s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427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Risk Score: 25.3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Food, gas,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cigarettes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alcohol</a:t>
                      </a: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2, 5, 7, 8, 11, 12, 13, 14, 15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industry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25.7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2°C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food restaurants</a:t>
                      </a: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4, 8, 12, 13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11886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Umicore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British American Tobacco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62413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</a:t>
                      </a:r>
                      <a:r>
                        <a:rPr lang="nl-NL" sz="1400" kern="1200" dirty="0" err="1">
                          <a:solidFill>
                            <a:schemeClr val="tx1"/>
                          </a:solidFill>
                        </a:rPr>
                        <a:t>Chemicals</a:t>
                      </a:r>
                      <a:endParaRPr lang="nl-NL" sz="1400" kern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29.6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Material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technology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 recycling</a:t>
                      </a:r>
                    </a:p>
                    <a:p>
                      <a:r>
                        <a:rPr lang="nl-NL" sz="1400" dirty="0" err="1"/>
                        <a:t>SDGs</a:t>
                      </a:r>
                      <a:r>
                        <a:rPr lang="nl-NL" sz="1400" dirty="0"/>
                        <a:t>: 3, 5, 6, 7, 8, 9, 11, 13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nl-NL" sz="1400" kern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33.0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: Tobacco</a:t>
                      </a:r>
                    </a:p>
                    <a:p>
                      <a:r>
                        <a:rPr lang="nl-NL" sz="1400" dirty="0" err="1"/>
                        <a:t>SDGs</a:t>
                      </a:r>
                      <a:r>
                        <a:rPr lang="nl-NL" sz="1400" dirty="0"/>
                        <a:t>: 3, 8, 9, 10, 12, 13, 15, 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2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442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32074" y="549172"/>
            <a:ext cx="12296067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BAT contributes to SDG3: Good health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?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62A721-58BE-9E14-D6ED-E5FF10872A9C}"/>
              </a:ext>
            </a:extLst>
          </p:cNvPr>
          <p:cNvSpPr txBox="1"/>
          <p:nvPr/>
        </p:nvSpPr>
        <p:spPr>
          <a:xfrm>
            <a:off x="39986" y="8486973"/>
            <a:ext cx="12097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https://www.bat.com/group/sites/uk__crhjsy.nsf/vwPagesWebLive/DOAWWGJT/$file/BAT_Annual_Report_Form_20-F_2022.pdf </a:t>
            </a:r>
            <a:r>
              <a:rPr lang="nl-BE" sz="1400" b="1" dirty="0"/>
              <a:t>--&gt;</a:t>
            </a:r>
            <a:r>
              <a:rPr lang="nl-BE" sz="1400" dirty="0"/>
              <a:t> page 50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48859F-56EE-2EBF-62EA-8829CC00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52" y="1767487"/>
            <a:ext cx="8352928" cy="6270612"/>
          </a:xfrm>
          <a:prstGeom prst="rect">
            <a:avLst/>
          </a:prstGeom>
        </p:spPr>
      </p:pic>
      <p:pic>
        <p:nvPicPr>
          <p:cNvPr id="10" name="Picture 2" descr="Communications materials - United Nations Sustainable Development">
            <a:extLst>
              <a:ext uri="{FF2B5EF4-FFF2-40B4-BE49-F238E27FC236}">
                <a16:creationId xmlns:a16="http://schemas.microsoft.com/office/drawing/2014/main" id="{6A64CDAB-1E04-52D8-E5BF-426451C1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370" y="1763489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27DC215-26FE-9B81-9BA0-ACACAC34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2" name="Picture 4" descr="Duurzaam Beleggen Academy – Leer zelf duurzaam beleggen">
            <a:extLst>
              <a:ext uri="{FF2B5EF4-FFF2-40B4-BE49-F238E27FC236}">
                <a16:creationId xmlns:a16="http://schemas.microsoft.com/office/drawing/2014/main" id="{3E9BFC8D-5F14-0C9E-5929-3189A456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4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3661CC9-28D5-9E89-383A-E069EFF9A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8" y="2815534"/>
            <a:ext cx="1773559" cy="1773559"/>
          </a:xfrm>
          <a:prstGeom prst="rect">
            <a:avLst/>
          </a:prstGeom>
        </p:spPr>
      </p:pic>
      <p:pic>
        <p:nvPicPr>
          <p:cNvPr id="9" name="Graphic 8" descr="Lijn met pijl: Curve in wijzerzin silhouet">
            <a:extLst>
              <a:ext uri="{FF2B5EF4-FFF2-40B4-BE49-F238E27FC236}">
                <a16:creationId xmlns:a16="http://schemas.microsoft.com/office/drawing/2014/main" id="{058E536E-A014-BD42-0817-4716AC7F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99980">
            <a:off x="-7795" y="4391666"/>
            <a:ext cx="914400" cy="9144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C129FF5-25B4-11E3-D9AA-6F8E398D6C96}"/>
              </a:ext>
            </a:extLst>
          </p:cNvPr>
          <p:cNvSpPr txBox="1"/>
          <p:nvPr/>
        </p:nvSpPr>
        <p:spPr>
          <a:xfrm>
            <a:off x="417793" y="4973439"/>
            <a:ext cx="177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7C0C4F6-1B86-C123-6CAD-F3C8821B7B6F}"/>
              </a:ext>
            </a:extLst>
          </p:cNvPr>
          <p:cNvSpPr txBox="1">
            <a:spLocks/>
          </p:cNvSpPr>
          <p:nvPr/>
        </p:nvSpPr>
        <p:spPr>
          <a:xfrm>
            <a:off x="282650" y="-89954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Portfolio B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D39E1B43-A291-F17B-4A94-DED31D1F5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44160"/>
              </p:ext>
            </p:extLst>
          </p:nvPr>
        </p:nvGraphicFramePr>
        <p:xfrm>
          <a:off x="12731606" y="3028680"/>
          <a:ext cx="2430862" cy="275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862">
                  <a:extLst>
                    <a:ext uri="{9D8B030D-6E8A-4147-A177-3AD203B41FA5}">
                      <a16:colId xmlns:a16="http://schemas.microsoft.com/office/drawing/2014/main" val="4070404322"/>
                    </a:ext>
                  </a:extLst>
                </a:gridCol>
              </a:tblGrid>
              <a:tr h="399343">
                <a:tc>
                  <a:txBody>
                    <a:bodyPr/>
                    <a:lstStyle/>
                    <a:p>
                      <a:pPr algn="ctr"/>
                      <a:r>
                        <a:rPr lang="nl-NL" sz="1800" b="1" i="0" dirty="0"/>
                        <a:t>Group B</a:t>
                      </a:r>
                      <a:endParaRPr lang="nl-BE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1118676"/>
                  </a:ext>
                </a:extLst>
              </a:tr>
              <a:tr h="111483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Best-in-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universe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lang="nl-NL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nl-NL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 50% </a:t>
                      </a:r>
                      <a:r>
                        <a:rPr lang="nl-NL" sz="105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issuers</a:t>
                      </a:r>
                      <a:r>
                        <a:rPr lang="nl-NL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 ESG Risk Score</a:t>
                      </a:r>
                      <a:endParaRPr lang="nl-B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8531718"/>
                  </a:ext>
                </a:extLst>
              </a:tr>
              <a:tr h="7487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Impact 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endParaRPr lang="nl-NL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nl-BE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5314504"/>
                  </a:ext>
                </a:extLst>
              </a:tr>
              <a:tr h="491263">
                <a:tc>
                  <a:txBody>
                    <a:bodyPr/>
                    <a:lstStyle/>
                    <a:p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945957"/>
                  </a:ext>
                </a:extLst>
              </a:tr>
            </a:tbl>
          </a:graphicData>
        </a:graphic>
      </p:graphicFrame>
      <p:pic>
        <p:nvPicPr>
          <p:cNvPr id="16" name="Picture 2" descr="SDG 2 Data Pathfinder | Earthdata">
            <a:extLst>
              <a:ext uri="{FF2B5EF4-FFF2-40B4-BE49-F238E27FC236}">
                <a16:creationId xmlns:a16="http://schemas.microsoft.com/office/drawing/2014/main" id="{C519BF30-82AF-9C7B-A038-A93AE858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53" y="4835415"/>
            <a:ext cx="882003" cy="8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2A31B854-5C72-5FF3-2345-D5917CE036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20" name="Picture 4" descr="Duurzaam Beleggen Academy – Leer zelf duurzaam beleggen">
            <a:extLst>
              <a:ext uri="{FF2B5EF4-FFF2-40B4-BE49-F238E27FC236}">
                <a16:creationId xmlns:a16="http://schemas.microsoft.com/office/drawing/2014/main" id="{59BA91E7-6A15-47E9-A862-2E7204CF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el 11">
            <a:extLst>
              <a:ext uri="{FF2B5EF4-FFF2-40B4-BE49-F238E27FC236}">
                <a16:creationId xmlns:a16="http://schemas.microsoft.com/office/drawing/2014/main" id="{9438BBCF-8770-02E4-9267-E94DA6615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93309"/>
              </p:ext>
            </p:extLst>
          </p:nvPr>
        </p:nvGraphicFramePr>
        <p:xfrm>
          <a:off x="2776290" y="764063"/>
          <a:ext cx="9505056" cy="78991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3757915289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973927163"/>
                    </a:ext>
                  </a:extLst>
                </a:gridCol>
              </a:tblGrid>
              <a:tr h="348071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Schneider Electric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64562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Electric equipment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11.3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Clean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/>
                        <a:t>SDGs</a:t>
                      </a:r>
                      <a:r>
                        <a:rPr lang="nl-NL" sz="1400" dirty="0"/>
                        <a:t>: 1, 2, 3, 5, 6, 7, 8, 9, 10, 11, 12, 13, 14, 15, 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Softwares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&amp; services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15.1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Electronic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devices</a:t>
                      </a:r>
                      <a:endParaRPr lang="nl-BE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4, 8, 13, 16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805850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H&amp;M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Diageo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55206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Retail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18.2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Clothing</a:t>
                      </a:r>
                      <a:endParaRPr lang="nl-BE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1, 3, 5, 6, 7, 8, 9, 10, 12, 13, 14, 15, 16, 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19.3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Strong alcohol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8, 13 (no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0996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Colruyt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3763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22.9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: Food, </a:t>
                      </a:r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cigarettes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, alcohol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2, 3, 6, 7, 8, 12, 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Automobiles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25.2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Committed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Cars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9, 11, 13 (no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2642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Walmart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McDonald’s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427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Risk Score: 25.3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Food, gas,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cigarettes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alcohol</a:t>
                      </a: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2, 5, 7, 8, 11, 12, 13, 14, 15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industry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25.7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2°C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food restaurants</a:t>
                      </a: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4, 8, 12, 13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11886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Umicore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British American Tobacco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62413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Chemicals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29.6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Material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technology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and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recycling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3, 5, 6, 7, 8, 9, 11, 13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33.0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Tobacco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3, 8, 9, 10, 12, 13, 15, 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2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43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finance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in Belgium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CBD91D-5D84-A535-F5BD-94823F048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500"/>
          <a:stretch/>
        </p:blipFill>
        <p:spPr>
          <a:xfrm>
            <a:off x="904082" y="1921725"/>
            <a:ext cx="6806397" cy="53677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6624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https://www.forumethibel.org/en/ersis-study-is-published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BB6DC1-E25C-5191-A365-310AE809BC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420"/>
          <a:stretch/>
        </p:blipFill>
        <p:spPr>
          <a:xfrm>
            <a:off x="8034908" y="1949104"/>
            <a:ext cx="651867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1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32074" y="549172"/>
            <a:ext cx="12296067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Contribution: how to know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?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62A721-58BE-9E14-D6ED-E5FF10872A9C}"/>
              </a:ext>
            </a:extLst>
          </p:cNvPr>
          <p:cNvSpPr txBox="1"/>
          <p:nvPr/>
        </p:nvSpPr>
        <p:spPr>
          <a:xfrm>
            <a:off x="2416250" y="7812560"/>
            <a:ext cx="123853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Sources:</a:t>
            </a:r>
          </a:p>
          <a:p>
            <a:r>
              <a:rPr lang="nl-BE" sz="1050" dirty="0"/>
              <a:t>https://dashboards.sdgindex.org/profiles/belgium</a:t>
            </a:r>
          </a:p>
          <a:p>
            <a:r>
              <a:rPr lang="nl-BE" sz="1050" dirty="0"/>
              <a:t>https://uprightplatform.com/company/c921bebf-f08d-49a1-99d5-508c7903ebff/H%26M?lens=sdgs</a:t>
            </a:r>
          </a:p>
          <a:p>
            <a:r>
              <a:rPr lang="nl-BE" sz="1050" dirty="0"/>
              <a:t>https://www.colruytgroup.com/en/sustainable-entrepreneurship/our-sdgs</a:t>
            </a:r>
            <a:endParaRPr lang="nl-BE" sz="105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50" dirty="0"/>
              <a:t>How do companies and countries score on sustainability? (robeco.com)</a:t>
            </a:r>
            <a:endParaRPr lang="nl-BE" sz="105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8135F5B-80D0-7D71-669E-365B58B1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54" y="2267089"/>
            <a:ext cx="6109310" cy="40933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FA67143-7E76-B0ED-D9F5-161AD1C96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906" y="4397375"/>
            <a:ext cx="3251202" cy="1963064"/>
          </a:xfrm>
          <a:prstGeom prst="rect">
            <a:avLst/>
          </a:prstGeom>
          <a:ln>
            <a:solidFill>
              <a:srgbClr val="17496F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F07840A-B9C6-F9DE-EE6B-B478FD7C8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654" y="6527661"/>
            <a:ext cx="9520454" cy="950457"/>
          </a:xfrm>
          <a:prstGeom prst="rect">
            <a:avLst/>
          </a:prstGeom>
          <a:ln>
            <a:solidFill>
              <a:srgbClr val="17496F"/>
            </a:solidFill>
          </a:ln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050AED4-1A3B-951E-8C3A-743150484783}"/>
              </a:ext>
            </a:extLst>
          </p:cNvPr>
          <p:cNvSpPr txBox="1">
            <a:spLocks/>
          </p:cNvSpPr>
          <p:nvPr/>
        </p:nvSpPr>
        <p:spPr>
          <a:xfrm>
            <a:off x="688058" y="2554525"/>
            <a:ext cx="4645259" cy="569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 of the company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External verification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External data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(Open-access) databases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Own research</a:t>
            </a: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825BF4B8-6DCC-1BDD-BC97-B7B7F1D30A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1" name="Picture 4" descr="Duurzaam Beleggen Academy – Leer zelf duurzaam beleggen">
            <a:extLst>
              <a:ext uri="{FF2B5EF4-FFF2-40B4-BE49-F238E27FC236}">
                <a16:creationId xmlns:a16="http://schemas.microsoft.com/office/drawing/2014/main" id="{B9969250-0CBF-8DCF-3144-69309F1E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EB7E403-AF56-1E81-C983-CB6ADB1A03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5204" y="2260173"/>
            <a:ext cx="1534300" cy="1979621"/>
          </a:xfrm>
          <a:prstGeom prst="rect">
            <a:avLst/>
          </a:prstGeom>
          <a:ln>
            <a:solidFill>
              <a:srgbClr val="16486D"/>
            </a:solidFill>
          </a:ln>
        </p:spPr>
      </p:pic>
      <p:pic>
        <p:nvPicPr>
          <p:cNvPr id="2050" name="Picture 2" descr="Aedifica included in the BEL ESG Index – Aedifica">
            <a:extLst>
              <a:ext uri="{FF2B5EF4-FFF2-40B4-BE49-F238E27FC236}">
                <a16:creationId xmlns:a16="http://schemas.microsoft.com/office/drawing/2014/main" id="{54394F39-B180-D852-98D0-1147BA058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31460" r="49074" b="34326"/>
          <a:stretch/>
        </p:blipFill>
        <p:spPr bwMode="auto">
          <a:xfrm>
            <a:off x="14016762" y="2351253"/>
            <a:ext cx="1073645" cy="10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edifica included in the BEL ESG Index – Aedifica">
            <a:extLst>
              <a:ext uri="{FF2B5EF4-FFF2-40B4-BE49-F238E27FC236}">
                <a16:creationId xmlns:a16="http://schemas.microsoft.com/office/drawing/2014/main" id="{969A7784-E43B-3625-7CD2-132B0C7D8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31460" r="31730" b="34326"/>
          <a:stretch/>
        </p:blipFill>
        <p:spPr bwMode="auto">
          <a:xfrm>
            <a:off x="14016763" y="3023107"/>
            <a:ext cx="1073644" cy="10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EC65D856-91FF-0A5B-9044-21C1604A011A}"/>
              </a:ext>
            </a:extLst>
          </p:cNvPr>
          <p:cNvSpPr/>
          <p:nvPr/>
        </p:nvSpPr>
        <p:spPr>
          <a:xfrm>
            <a:off x="13785744" y="2244893"/>
            <a:ext cx="1516594" cy="1979621"/>
          </a:xfrm>
          <a:prstGeom prst="rect">
            <a:avLst/>
          </a:prstGeom>
          <a:noFill/>
          <a:ln w="9525" cap="flat" cmpd="sng" algn="ctr">
            <a:solidFill>
              <a:srgbClr val="16486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16486D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28343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F781D97-8732-9382-8E77-7AD48DD7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8" y="2815534"/>
            <a:ext cx="1773559" cy="1773559"/>
          </a:xfrm>
          <a:prstGeom prst="rect">
            <a:avLst/>
          </a:prstGeom>
        </p:spPr>
      </p:pic>
      <p:pic>
        <p:nvPicPr>
          <p:cNvPr id="9" name="Graphic 8" descr="Lijn met pijl: Curve in wijzerzin silhouet">
            <a:extLst>
              <a:ext uri="{FF2B5EF4-FFF2-40B4-BE49-F238E27FC236}">
                <a16:creationId xmlns:a16="http://schemas.microsoft.com/office/drawing/2014/main" id="{058E536E-A014-BD42-0817-4716AC7F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99980">
            <a:off x="-7795" y="4391666"/>
            <a:ext cx="914400" cy="9144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C129FF5-25B4-11E3-D9AA-6F8E398D6C96}"/>
              </a:ext>
            </a:extLst>
          </p:cNvPr>
          <p:cNvSpPr txBox="1"/>
          <p:nvPr/>
        </p:nvSpPr>
        <p:spPr>
          <a:xfrm>
            <a:off x="417793" y="4973439"/>
            <a:ext cx="177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7C0C4F6-1B86-C123-6CAD-F3C8821B7B6F}"/>
              </a:ext>
            </a:extLst>
          </p:cNvPr>
          <p:cNvSpPr txBox="1">
            <a:spLocks/>
          </p:cNvSpPr>
          <p:nvPr/>
        </p:nvSpPr>
        <p:spPr>
          <a:xfrm>
            <a:off x="282650" y="-89954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Portfolio C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6F2AAF56-6FA3-B990-7A10-2DB54E0660BB}"/>
              </a:ext>
            </a:extLst>
          </p:cNvPr>
          <p:cNvGraphicFramePr>
            <a:graphicFrameLocks noGrp="1"/>
          </p:cNvGraphicFramePr>
          <p:nvPr/>
        </p:nvGraphicFramePr>
        <p:xfrm>
          <a:off x="12731606" y="5909000"/>
          <a:ext cx="2430862" cy="275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862">
                  <a:extLst>
                    <a:ext uri="{9D8B030D-6E8A-4147-A177-3AD203B41FA5}">
                      <a16:colId xmlns:a16="http://schemas.microsoft.com/office/drawing/2014/main" val="4070404322"/>
                    </a:ext>
                  </a:extLst>
                </a:gridCol>
              </a:tblGrid>
              <a:tr h="399343">
                <a:tc>
                  <a:txBody>
                    <a:bodyPr/>
                    <a:lstStyle/>
                    <a:p>
                      <a:pPr algn="ctr"/>
                      <a:r>
                        <a:rPr lang="nl-NL" sz="1800" b="1" i="0" dirty="0"/>
                        <a:t>Group C</a:t>
                      </a:r>
                      <a:endParaRPr lang="nl-BE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1118676"/>
                  </a:ext>
                </a:extLst>
              </a:tr>
              <a:tr h="111483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Best-in-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universe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lang="nl-NL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nl-NL" sz="12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ESG Risk Score below 20</a:t>
                      </a:r>
                      <a:endParaRPr lang="nl-B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8531718"/>
                  </a:ext>
                </a:extLst>
              </a:tr>
              <a:tr h="7487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Impact </a:t>
                      </a:r>
                      <a:r>
                        <a:rPr lang="nl-NL" sz="14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endParaRPr lang="nl-NL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nl-BE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5314504"/>
                  </a:ext>
                </a:extLst>
              </a:tr>
              <a:tr h="491263">
                <a:tc>
                  <a:txBody>
                    <a:bodyPr/>
                    <a:lstStyle/>
                    <a:p>
                      <a:endParaRPr lang="nl-BE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945957"/>
                  </a:ext>
                </a:extLst>
              </a:tr>
            </a:tbl>
          </a:graphicData>
        </a:graphic>
      </p:graphicFrame>
      <p:pic>
        <p:nvPicPr>
          <p:cNvPr id="17" name="Picture 4" descr="5. Gender equality - Sustainable development goals - Eurostat">
            <a:extLst>
              <a:ext uri="{FF2B5EF4-FFF2-40B4-BE49-F238E27FC236}">
                <a16:creationId xmlns:a16="http://schemas.microsoft.com/office/drawing/2014/main" id="{DEFDF9AF-C755-5329-7687-FFB90F96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53" y="7704460"/>
            <a:ext cx="901738" cy="9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D84B280-FF66-00F8-D624-CA5E3BA29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5" name="Picture 4" descr="Duurzaam Beleggen Academy – Leer zelf duurzaam beleggen">
            <a:extLst>
              <a:ext uri="{FF2B5EF4-FFF2-40B4-BE49-F238E27FC236}">
                <a16:creationId xmlns:a16="http://schemas.microsoft.com/office/drawing/2014/main" id="{17354E38-F138-2823-18F5-4CBB89B0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11">
            <a:extLst>
              <a:ext uri="{FF2B5EF4-FFF2-40B4-BE49-F238E27FC236}">
                <a16:creationId xmlns:a16="http://schemas.microsoft.com/office/drawing/2014/main" id="{26757538-836E-B35D-43E0-0DA6A4E78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658094"/>
              </p:ext>
            </p:extLst>
          </p:nvPr>
        </p:nvGraphicFramePr>
        <p:xfrm>
          <a:off x="2776290" y="764063"/>
          <a:ext cx="9505056" cy="78991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3757915289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973927163"/>
                    </a:ext>
                  </a:extLst>
                </a:gridCol>
              </a:tblGrid>
              <a:tr h="348071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Schneider Electric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64562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Electric equipment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11.3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Clean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/>
                        <a:t>SDGs</a:t>
                      </a:r>
                      <a:r>
                        <a:rPr lang="nl-NL" sz="1400" dirty="0"/>
                        <a:t>: 1, 2, 3, 5, 6, 7, 8, 9, 10, 11, 12, 13, 14, 15, 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Softwares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&amp; services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15.1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Electronic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devices</a:t>
                      </a:r>
                      <a:endParaRPr lang="nl-BE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4, 8, 13, 16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805850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H&amp;M</a:t>
                      </a:r>
                      <a:endParaRPr lang="nl-B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496F"/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Diageo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55206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Sector: Retail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tx1"/>
                          </a:solidFill>
                        </a:rPr>
                        <a:t>Score: 18.2</a:t>
                      </a:r>
                    </a:p>
                    <a:p>
                      <a:r>
                        <a:rPr lang="nl-NL" sz="1400" dirty="0" err="1">
                          <a:solidFill>
                            <a:schemeClr val="tx1"/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tx1"/>
                          </a:solidFill>
                        </a:rPr>
                        <a:t>Clothing</a:t>
                      </a:r>
                      <a:endParaRPr lang="nl-BE" sz="1400" kern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BE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1, 3, 5, 6, 7, 8, 9, 10, 12, 13, 14, 15, 16, 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19.3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Strong alcohol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8, 13 (no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0996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Colruyt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3763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22.9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Food,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cigarettes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alcohol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2, 3, 6, 7, 8, 12, 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Automobiles</a:t>
                      </a: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25.2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Committed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Cars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SDGs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9, 11, 13 (no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2642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Walmart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McDonald’s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4278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retailers</a:t>
                      </a:r>
                    </a:p>
                    <a:p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Risk Score: 25.3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Food, gas, </a:t>
                      </a:r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cigarettes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alcohol</a:t>
                      </a: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2, 5, 7, 8, 11, 12, 13, 14, 15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industry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25.7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2°C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food restaurants</a:t>
                      </a:r>
                    </a:p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SDGs: 4, 8, 12, 13</a:t>
                      </a:r>
                      <a:endParaRPr lang="nl-N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118861"/>
                  </a:ext>
                </a:extLst>
              </a:tr>
              <a:tr h="338108"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Umicore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r>
                        <a:rPr lang="nl-NL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British American Tobacco</a:t>
                      </a:r>
                      <a:endParaRPr lang="nl-BE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62413"/>
                  </a:ext>
                </a:extLst>
              </a:tr>
              <a:tr h="1239729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Chemicals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29.6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Material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technology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and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recycling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3, 5, 6, 7, 8, 9, 11, 13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Sector: Food </a:t>
                      </a:r>
                      <a:r>
                        <a:rPr lang="nl-NL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endParaRPr lang="nl-NL" sz="1400" kern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ESG 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Risk </a:t>
                      </a:r>
                      <a:r>
                        <a:rPr lang="nl-NL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33.0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SBTi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target: 1.5°C</a:t>
                      </a:r>
                    </a:p>
                    <a:p>
                      <a:r>
                        <a:rPr lang="nl-BE" sz="14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Products</a:t>
                      </a:r>
                      <a:r>
                        <a:rPr lang="nl-B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Tobacco</a:t>
                      </a:r>
                    </a:p>
                    <a:p>
                      <a:r>
                        <a:rPr lang="nl-NL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SDGs</a:t>
                      </a:r>
                      <a:r>
                        <a:rPr lang="nl-N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3, 8, 9, 10, 12, 13, 15, 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2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388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32074" y="549172"/>
            <a:ext cx="12296067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Contribution: what does it mean?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62A721-58BE-9E14-D6ED-E5FF10872A9C}"/>
              </a:ext>
            </a:extLst>
          </p:cNvPr>
          <p:cNvSpPr txBox="1"/>
          <p:nvPr/>
        </p:nvSpPr>
        <p:spPr>
          <a:xfrm>
            <a:off x="2416250" y="8002225"/>
            <a:ext cx="66247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Sources:</a:t>
            </a:r>
          </a:p>
          <a:p>
            <a:r>
              <a:rPr lang="nl-BE" sz="1050" dirty="0"/>
              <a:t>https://www.se.com/ww/en/about-us/sustainability/</a:t>
            </a:r>
          </a:p>
          <a:p>
            <a:r>
              <a:rPr lang="nl-BE" sz="1050" dirty="0"/>
              <a:t>https://sdgs.un.org/goals/goal5</a:t>
            </a:r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33C59658-1734-1A25-B632-D6B12D89C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42" y="3155981"/>
            <a:ext cx="7488832" cy="3993690"/>
          </a:xfrm>
          <a:prstGeom prst="rect">
            <a:avLst/>
          </a:prstGeom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531D0D-3BE1-76E9-C457-026F09EA3E1B}"/>
              </a:ext>
            </a:extLst>
          </p:cNvPr>
          <p:cNvSpPr txBox="1"/>
          <p:nvPr/>
        </p:nvSpPr>
        <p:spPr>
          <a:xfrm>
            <a:off x="832074" y="1738006"/>
            <a:ext cx="6048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Schneider Electric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targets</a:t>
            </a:r>
          </a:p>
        </p:txBody>
      </p:sp>
      <p:pic>
        <p:nvPicPr>
          <p:cNvPr id="11" name="Afbeelding 10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D57326F3-1326-816D-8E87-5FC379F40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2" name="Picture 4" descr="Duurzaam Beleggen Academy – Leer zelf duurzaam beleggen">
            <a:extLst>
              <a:ext uri="{FF2B5EF4-FFF2-40B4-BE49-F238E27FC236}">
                <a16:creationId xmlns:a16="http://schemas.microsoft.com/office/drawing/2014/main" id="{67757218-C59B-0944-0237-C3D6A90F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497C65-B6E5-34F3-AF0C-CD9D837D6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998" y="2106563"/>
            <a:ext cx="2862583" cy="53379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B565014-8FDD-F553-B4B1-2A99DCF01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4998" y="2695069"/>
            <a:ext cx="5211079" cy="4781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FE43499-72C9-73B4-8DA2-EA796569B2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267" y="3207671"/>
            <a:ext cx="3620055" cy="47594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70EC83B-6CCB-9B60-A0A2-E9042A802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5124" y="3728625"/>
            <a:ext cx="5324621" cy="55031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9CC991B-9110-3755-A229-EF4EB25C1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2267" y="4355284"/>
            <a:ext cx="5275041" cy="47594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4AF2CC9-74DC-5302-5034-DD861FCAD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2267" y="4861972"/>
            <a:ext cx="4985388" cy="58170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4A0112A-A655-2364-1E61-0CD70E8E1D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2267" y="5474425"/>
            <a:ext cx="5043078" cy="57690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9AE6A6B-3DDD-ADA9-E0B5-04C91F8F9E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2267" y="6082070"/>
            <a:ext cx="4687322" cy="524019"/>
          </a:xfrm>
          <a:prstGeom prst="rect">
            <a:avLst/>
          </a:prstGeom>
        </p:spPr>
      </p:pic>
      <p:sp>
        <p:nvSpPr>
          <p:cNvPr id="27" name="Pijl: links/rechts 26">
            <a:extLst>
              <a:ext uri="{FF2B5EF4-FFF2-40B4-BE49-F238E27FC236}">
                <a16:creationId xmlns:a16="http://schemas.microsoft.com/office/drawing/2014/main" id="{A1860D03-F266-DD15-030E-47189AE64C13}"/>
              </a:ext>
            </a:extLst>
          </p:cNvPr>
          <p:cNvSpPr/>
          <p:nvPr/>
        </p:nvSpPr>
        <p:spPr>
          <a:xfrm>
            <a:off x="8330904" y="4476943"/>
            <a:ext cx="576064" cy="183475"/>
          </a:xfrm>
          <a:prstGeom prst="leftRightArrow">
            <a:avLst/>
          </a:prstGeom>
          <a:solidFill>
            <a:srgbClr val="16486D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24E63270-67A1-1D22-36E6-2AD99F5B97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4125" y="6688187"/>
            <a:ext cx="5211079" cy="5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5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769441"/>
          </a:xfrm>
        </p:spPr>
        <p:txBody>
          <a:bodyPr/>
          <a:lstStyle/>
          <a:p>
            <a:r>
              <a:rPr lang="nl-NL" sz="5000" dirty="0"/>
              <a:t>Real life </a:t>
            </a:r>
            <a:r>
              <a:rPr lang="en-GB" sz="5000" dirty="0"/>
              <a:t>examples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r>
              <a:rPr lang="en-GB" dirty="0"/>
              <a:t>Let’s explore</a:t>
            </a:r>
          </a:p>
          <a:p>
            <a:r>
              <a:rPr lang="nl-BE" dirty="0">
                <a:hlinkClick r:id="rId2"/>
              </a:rPr>
              <a:t>https://towardssustainability.be/products</a:t>
            </a:r>
            <a:endParaRPr lang="nl-BE" dirty="0"/>
          </a:p>
          <a:p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314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769441"/>
          </a:xfrm>
        </p:spPr>
        <p:txBody>
          <a:bodyPr/>
          <a:lstStyle/>
          <a:p>
            <a:r>
              <a:rPr lang="en-GB" sz="5000" dirty="0"/>
              <a:t>SDGs</a:t>
            </a:r>
            <a:r>
              <a:rPr lang="nl-NL" sz="5000" dirty="0"/>
              <a:t> as a Yard Stick</a:t>
            </a:r>
            <a:endParaRPr lang="nl-BE" sz="5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0115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42" y="1012999"/>
            <a:ext cx="12893675" cy="1368152"/>
          </a:xfrm>
        </p:spPr>
        <p:txBody>
          <a:bodyPr wrap="square">
            <a:normAutofit fontScale="90000"/>
          </a:bodyPr>
          <a:lstStyle/>
          <a:p>
            <a:r>
              <a:rPr lang="nl-NL" dirty="0"/>
              <a:t>Group </a:t>
            </a:r>
            <a:r>
              <a:rPr lang="en-US" dirty="0"/>
              <a:t>discussion</a:t>
            </a:r>
            <a:br>
              <a:rPr lang="nl-NL" dirty="0"/>
            </a:br>
            <a:br>
              <a:rPr lang="nl-NL" dirty="0"/>
            </a:br>
            <a:r>
              <a:rPr lang="en-GB" sz="6000" dirty="0"/>
              <a:t>How can the SDGs </a:t>
            </a:r>
            <a:br>
              <a:rPr lang="en-GB" sz="6000" dirty="0"/>
            </a:br>
            <a:r>
              <a:rPr lang="en-GB" sz="6000" dirty="0"/>
              <a:t>be useful to an investor?</a:t>
            </a:r>
          </a:p>
        </p:txBody>
      </p:sp>
      <p:pic>
        <p:nvPicPr>
          <p:cNvPr id="32" name="Graphic 31" descr="Customer review outline">
            <a:extLst>
              <a:ext uri="{FF2B5EF4-FFF2-40B4-BE49-F238E27FC236}">
                <a16:creationId xmlns:a16="http://schemas.microsoft.com/office/drawing/2014/main" id="{49A53CB1-52D4-C07C-C1BD-FD1C8B80F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4962" y="2093119"/>
            <a:ext cx="6145832" cy="61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9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SDG as a Yard Stick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904082" y="1563802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SDGs in theory useful in almost all strategies 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58E965-35D4-2F4B-C0BC-CAF8620CA946}"/>
              </a:ext>
            </a:extLst>
          </p:cNvPr>
          <p:cNvSpPr txBox="1"/>
          <p:nvPr/>
        </p:nvSpPr>
        <p:spPr>
          <a:xfrm rot="10800000" flipV="1">
            <a:off x="904079" y="2961982"/>
            <a:ext cx="123133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Exclusion: I don’t invest in companies that are harmful to SDG…</a:t>
            </a:r>
          </a:p>
          <a:p>
            <a:endParaRPr lang="en-US" sz="32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Best-in-Class: I invest in the companies contributing most to SDG…</a:t>
            </a:r>
          </a:p>
          <a:p>
            <a:endParaRPr lang="en-US" sz="32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investing: SDGs as assessment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 descr="Afbeelding met buitenshuis, kleding, hemel, persoon&#10;&#10;Automatisch gegenereerde beschrijving">
            <a:extLst>
              <a:ext uri="{FF2B5EF4-FFF2-40B4-BE49-F238E27FC236}">
                <a16:creationId xmlns:a16="http://schemas.microsoft.com/office/drawing/2014/main" id="{21B87530-6818-AAAD-9C04-58F010116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57" y="5333478"/>
            <a:ext cx="5270243" cy="34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2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SDG as a Yard Stick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904082" y="1563802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Impact assessment tool  </a:t>
            </a:r>
            <a:endParaRPr lang="nl-BE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58E965-35D4-2F4B-C0BC-CAF8620CA946}"/>
              </a:ext>
            </a:extLst>
          </p:cNvPr>
          <p:cNvSpPr txBox="1"/>
          <p:nvPr/>
        </p:nvSpPr>
        <p:spPr>
          <a:xfrm rot="10800000" flipV="1">
            <a:off x="904079" y="3946867"/>
            <a:ext cx="12313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SDG as a reporting framework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A3432F-51BB-85F1-CB9F-E66C801B0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770" y="508942"/>
            <a:ext cx="9000999" cy="82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40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SDG as a Yard Stick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904082" y="1563802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16486D"/>
                </a:solidFill>
                <a:latin typeface="Times New Roman"/>
                <a:cs typeface="Times New Roman"/>
              </a:rPr>
              <a:t>Impact assessment tool  </a:t>
            </a:r>
            <a:endParaRPr lang="nl-BE" sz="4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58E965-35D4-2F4B-C0BC-CAF8620CA946}"/>
              </a:ext>
            </a:extLst>
          </p:cNvPr>
          <p:cNvSpPr txBox="1"/>
          <p:nvPr/>
        </p:nvSpPr>
        <p:spPr>
          <a:xfrm rot="10800000" flipV="1">
            <a:off x="904079" y="2961982"/>
            <a:ext cx="123133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Criticism: too many KPIs and greenwashing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Answers: </a:t>
            </a:r>
          </a:p>
          <a:p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European framework: PAIs (SFDR) &amp; ESRS (CSRD)</a:t>
            </a:r>
          </a:p>
          <a:p>
            <a:r>
              <a:rPr lang="en-US" sz="3200" dirty="0">
                <a:solidFill>
                  <a:srgbClr val="164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Materiality analyses (Critical thinking, common sense)</a:t>
            </a:r>
          </a:p>
          <a:p>
            <a:endParaRPr lang="en-US" sz="3200" dirty="0">
              <a:solidFill>
                <a:srgbClr val="164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A3432F-51BB-85F1-CB9F-E66C801B0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186" y="3399184"/>
            <a:ext cx="5362035" cy="49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73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769441"/>
          </a:xfrm>
        </p:spPr>
        <p:txBody>
          <a:bodyPr/>
          <a:lstStyle/>
          <a:p>
            <a:r>
              <a:rPr lang="nl-NL" sz="5000" dirty="0"/>
              <a:t>5 </a:t>
            </a:r>
            <a:r>
              <a:rPr lang="en-GB" sz="5000" dirty="0"/>
              <a:t>Key Takeaways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077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finance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in Belgium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6624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https://www.forumethibel.org/en/ersis-study-is-published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4141D3-C9A9-44A9-63B3-26870322D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02" y="2769891"/>
            <a:ext cx="4988144" cy="41041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C6DED68-01A4-70B5-BA2B-417814661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918" y="2015595"/>
            <a:ext cx="5524444" cy="6338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C9EA82F-2BF1-A8C8-EA53-F5B494FD9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102" y="2445457"/>
            <a:ext cx="107172" cy="2333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6723117-2A4D-8F71-80DE-57CC488AD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266" y="2474871"/>
            <a:ext cx="2304256" cy="17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DCFD43C-D069-46F1-0EF8-F2BDE7107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0946" y="2765089"/>
            <a:ext cx="4664938" cy="412667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A367B87-7935-695B-4433-D3108DD4C8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0946" y="2045009"/>
            <a:ext cx="5495553" cy="63384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CBCA301-09C9-E318-044B-6A81298510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7903" y="2453167"/>
            <a:ext cx="1837182" cy="2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5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5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Key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Takeaways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BB45E8-A3DD-472F-0B22-BA8AA0D03B76}"/>
              </a:ext>
            </a:extLst>
          </p:cNvPr>
          <p:cNvSpPr txBox="1"/>
          <p:nvPr/>
        </p:nvSpPr>
        <p:spPr>
          <a:xfrm rot="10800000" flipV="1">
            <a:off x="1336130" y="2271971"/>
            <a:ext cx="1260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6486D"/>
                </a:solidFill>
                <a:latin typeface="Times New Roman"/>
                <a:cs typeface="Times New Roman"/>
              </a:rPr>
              <a:t>1) Sustainable investing is necessary</a:t>
            </a:r>
          </a:p>
          <a:p>
            <a:r>
              <a:rPr lang="en-US" sz="2400" i="1" dirty="0">
                <a:solidFill>
                  <a:srgbClr val="16486D"/>
                </a:solidFill>
                <a:latin typeface="Times New Roman"/>
                <a:cs typeface="Times New Roman"/>
              </a:rPr>
              <a:t>The finance gap looks small compared to financial wealth in the world</a:t>
            </a:r>
          </a:p>
          <a:p>
            <a:endParaRPr lang="en-US" sz="2400" i="1" dirty="0">
              <a:solidFill>
                <a:srgbClr val="16486D"/>
              </a:solidFill>
              <a:latin typeface="Times New Roman"/>
              <a:cs typeface="Times New Roman"/>
            </a:endParaRPr>
          </a:p>
          <a:p>
            <a:r>
              <a:rPr lang="en-US" sz="2400" b="1" dirty="0">
                <a:solidFill>
                  <a:srgbClr val="16486D"/>
                </a:solidFill>
                <a:latin typeface="Times New Roman"/>
                <a:cs typeface="Times New Roman"/>
              </a:rPr>
              <a:t>2) Sustainable investing is possible </a:t>
            </a:r>
          </a:p>
          <a:p>
            <a:r>
              <a:rPr lang="en-US" sz="2400" i="1" dirty="0">
                <a:solidFill>
                  <a:srgbClr val="16486D"/>
                </a:solidFill>
                <a:latin typeface="Times New Roman"/>
                <a:cs typeface="Times New Roman"/>
              </a:rPr>
              <a:t>It’s good to be critical, but it’s not always greenwashing</a:t>
            </a:r>
          </a:p>
          <a:p>
            <a:endParaRPr lang="en-US" sz="2400" i="1" dirty="0">
              <a:solidFill>
                <a:srgbClr val="16486D"/>
              </a:solidFill>
              <a:latin typeface="Times New Roman"/>
              <a:cs typeface="Times New Roman"/>
            </a:endParaRPr>
          </a:p>
          <a:p>
            <a:r>
              <a:rPr lang="en-US" sz="2400" b="1" dirty="0">
                <a:solidFill>
                  <a:srgbClr val="16486D"/>
                </a:solidFill>
                <a:latin typeface="Times New Roman"/>
                <a:cs typeface="Times New Roman"/>
              </a:rPr>
              <a:t>3) Sustainable investing is feasible </a:t>
            </a:r>
          </a:p>
          <a:p>
            <a:r>
              <a:rPr lang="en-US" sz="2400" i="1" dirty="0">
                <a:solidFill>
                  <a:srgbClr val="16486D"/>
                </a:solidFill>
                <a:latin typeface="Times New Roman"/>
                <a:cs typeface="Times New Roman"/>
              </a:rPr>
              <a:t>You don’t need a lot of knowledge, time or money</a:t>
            </a:r>
          </a:p>
          <a:p>
            <a:endParaRPr lang="en-US" sz="2400" i="1" dirty="0">
              <a:solidFill>
                <a:srgbClr val="16486D"/>
              </a:solidFill>
              <a:latin typeface="Times New Roman"/>
              <a:cs typeface="Times New Roman"/>
            </a:endParaRPr>
          </a:p>
          <a:p>
            <a:r>
              <a:rPr lang="en-US" sz="2400" b="1" dirty="0">
                <a:solidFill>
                  <a:srgbClr val="16486D"/>
                </a:solidFill>
                <a:latin typeface="Times New Roman"/>
                <a:cs typeface="Times New Roman"/>
              </a:rPr>
              <a:t>4) Sustainable investing is meaningful </a:t>
            </a:r>
          </a:p>
          <a:p>
            <a:r>
              <a:rPr lang="en-US" sz="2400" i="1" dirty="0">
                <a:solidFill>
                  <a:srgbClr val="16486D"/>
                </a:solidFill>
                <a:latin typeface="Times New Roman"/>
                <a:cs typeface="Times New Roman"/>
              </a:rPr>
              <a:t>It is better than doing nothing. In fact, It’s probably where your biggest impact is</a:t>
            </a:r>
          </a:p>
          <a:p>
            <a:endParaRPr lang="en-US" sz="2400" i="1" dirty="0">
              <a:solidFill>
                <a:srgbClr val="16486D"/>
              </a:solidFill>
              <a:latin typeface="Times New Roman"/>
              <a:cs typeface="Times New Roman"/>
            </a:endParaRPr>
          </a:p>
          <a:p>
            <a:r>
              <a:rPr lang="en-US" sz="2400" b="1" dirty="0">
                <a:solidFill>
                  <a:srgbClr val="16486D"/>
                </a:solidFill>
                <a:latin typeface="Times New Roman"/>
                <a:cs typeface="Times New Roman"/>
              </a:rPr>
              <a:t>5) Sustainable investing is comprehensible</a:t>
            </a:r>
          </a:p>
          <a:p>
            <a:r>
              <a:rPr lang="en-US" sz="2400" i="1" dirty="0">
                <a:solidFill>
                  <a:srgbClr val="16486D"/>
                </a:solidFill>
                <a:latin typeface="Times New Roman"/>
                <a:cs typeface="Times New Roman"/>
              </a:rPr>
              <a:t>The SDG provide a powerful tool in speaking a common language</a:t>
            </a:r>
            <a:endParaRPr lang="nl-BE" sz="2400" i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661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/>
              <a:t>Contact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393920" y="5191338"/>
            <a:ext cx="1329690" cy="1021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The Flagey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building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Place</a:t>
            </a:r>
            <a:r>
              <a:rPr sz="1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Sainte</a:t>
            </a:r>
            <a:r>
              <a:rPr sz="1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Croix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1050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Brussels</a:t>
            </a:r>
            <a:endParaRPr sz="1200" dirty="0">
              <a:latin typeface="Times New Roman"/>
              <a:cs typeface="Times New Roman"/>
            </a:endParaRPr>
          </a:p>
          <a:p>
            <a:pPr marL="12700" marR="26670">
              <a:lnSpc>
                <a:spcPts val="1200"/>
              </a:lnSpc>
              <a:spcBef>
                <a:spcPts val="1160"/>
              </a:spcBef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https://sdgforum.be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info@sdgs.be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079" y="7947712"/>
            <a:ext cx="1885682" cy="530752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9AFE25D4-EDD2-5869-F1C6-E8AA536C3125}"/>
              </a:ext>
            </a:extLst>
          </p:cNvPr>
          <p:cNvSpPr txBox="1"/>
          <p:nvPr/>
        </p:nvSpPr>
        <p:spPr>
          <a:xfrm>
            <a:off x="4216450" y="3579202"/>
            <a:ext cx="2016224" cy="102335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Forum Ethibel</a:t>
            </a: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Sophie Brassinne</a:t>
            </a: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sophie.brassinne@ethibel.org</a:t>
            </a: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en-US"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+32 (0)2 206 11 16</a:t>
            </a:r>
            <a:endParaRPr lang="nl-NL" sz="1200" spc="-10" dirty="0">
              <a:solidFill>
                <a:srgbClr val="FFFFFF"/>
              </a:solidFill>
              <a:latin typeface="Times New Roman"/>
              <a:cs typeface="Times New Roman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BE"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www.forumethibel.org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66B1914-8C74-753C-4FDD-8AA676A77E66}"/>
              </a:ext>
            </a:extLst>
          </p:cNvPr>
          <p:cNvSpPr txBox="1"/>
          <p:nvPr/>
        </p:nvSpPr>
        <p:spPr>
          <a:xfrm>
            <a:off x="1403346" y="3579202"/>
            <a:ext cx="2669088" cy="102335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Duurzaam Beleggen Academy</a:t>
            </a: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Jasper Vekeman</a:t>
            </a: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Jasper@duurzaambeleggen.academy</a:t>
            </a:r>
            <a:endParaRPr lang="nl-NL" sz="12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dirty="0">
                <a:solidFill>
                  <a:srgbClr val="FFFFFF"/>
                </a:solidFill>
                <a:latin typeface="Times New Roman"/>
                <a:cs typeface="Times New Roman"/>
              </a:rPr>
              <a:t>+32 469 14 77 99</a:t>
            </a:r>
          </a:p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nl-NL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www.duurzaambeleggen.academy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32074" y="549172"/>
            <a:ext cx="12296067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Useful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links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62A721-58BE-9E14-D6ED-E5FF10872A9C}"/>
              </a:ext>
            </a:extLst>
          </p:cNvPr>
          <p:cNvSpPr txBox="1"/>
          <p:nvPr/>
        </p:nvSpPr>
        <p:spPr>
          <a:xfrm>
            <a:off x="832074" y="1805087"/>
            <a:ext cx="6872679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Sustainability data providers for asset managers (ESG scores):</a:t>
            </a:r>
          </a:p>
          <a:p>
            <a:r>
              <a:rPr lang="en-GB" sz="1050" dirty="0"/>
              <a:t>Sustainalytics: </a:t>
            </a:r>
            <a:r>
              <a:rPr lang="en-GB" sz="1050" dirty="0">
                <a:solidFill>
                  <a:srgbClr val="1648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https://www.sustainalytics.com/esg-ratings</a:t>
            </a:r>
            <a:endParaRPr lang="en-GB" sz="1050" dirty="0">
              <a:solidFill>
                <a:srgbClr val="16486D"/>
              </a:solidFill>
            </a:endParaRPr>
          </a:p>
          <a:p>
            <a:r>
              <a:rPr lang="en-GB" sz="1050" dirty="0"/>
              <a:t>MSCI: </a:t>
            </a:r>
            <a:r>
              <a:rPr lang="en-GB" sz="1050" dirty="0">
                <a:solidFill>
                  <a:srgbClr val="1648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https://www.msci.com/our-solutions/esg-investing/esg-ratings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Moody’s: </a:t>
            </a:r>
            <a:r>
              <a:rPr lang="en-GB" sz="1050" dirty="0">
                <a:solidFill>
                  <a:srgbClr val="164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https://www.moodys.com/web/en/us/capabilities/esg.html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ISS: </a:t>
            </a:r>
            <a:r>
              <a:rPr lang="en-GB" sz="1050" dirty="0">
                <a:solidFill>
                  <a:srgbClr val="16486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https://www.issgovernance.com/esg/ratings/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S&amp;P: </a:t>
            </a:r>
            <a:r>
              <a:rPr lang="en-GB" sz="1050" dirty="0">
                <a:solidFill>
                  <a:srgbClr val="16486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https://www.spglobal.com/esg/solutions/data-intelligence-esg-scores</a:t>
            </a:r>
            <a:endParaRPr lang="en-GB" sz="1050" dirty="0">
              <a:solidFill>
                <a:srgbClr val="16486D"/>
              </a:solidFill>
            </a:endParaRPr>
          </a:p>
          <a:p>
            <a:r>
              <a:rPr lang="en-GB" sz="1050" dirty="0" err="1"/>
              <a:t>RepRisk</a:t>
            </a:r>
            <a:r>
              <a:rPr lang="en-GB" sz="1050" dirty="0"/>
              <a:t>: </a:t>
            </a:r>
            <a:r>
              <a:rPr lang="en-GB" sz="1050" dirty="0">
                <a:solidFill>
                  <a:srgbClr val="16486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https://www.reprisk.com/approach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Refinitiv: </a:t>
            </a:r>
            <a:r>
              <a:rPr lang="en-GB" sz="1050" dirty="0">
                <a:solidFill>
                  <a:srgbClr val="16486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https://www.refinitiv.com/en/sustainable-finance/esg-scores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en-GB" sz="1050" dirty="0"/>
          </a:p>
          <a:p>
            <a:r>
              <a:rPr lang="en-GB" sz="1400" b="1" dirty="0"/>
              <a:t>Open-source data for ESG or SDG contribution:</a:t>
            </a:r>
          </a:p>
          <a:p>
            <a:r>
              <a:rPr lang="en-GB" sz="1050" dirty="0"/>
              <a:t>Upright Platform: </a:t>
            </a:r>
            <a:r>
              <a:rPr lang="en-GB" sz="1050" dirty="0">
                <a:solidFill>
                  <a:srgbClr val="16486D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https://uprightplatform.com/?preset=SP500ESG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 err="1"/>
              <a:t>Robeco</a:t>
            </a:r>
            <a:r>
              <a:rPr lang="en-GB" sz="1050" dirty="0"/>
              <a:t> SDG score: </a:t>
            </a:r>
            <a:r>
              <a:rPr lang="en-GB" sz="1050" dirty="0">
                <a:solidFill>
                  <a:srgbClr val="16486D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https://www.robeco.com/en-int/sustainable-investing/sdgs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SDG Index: </a:t>
            </a:r>
            <a:r>
              <a:rPr lang="en-GB" sz="1050" dirty="0">
                <a:solidFill>
                  <a:srgbClr val="16486D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https://www.sdgindex.org/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French 40 </a:t>
            </a:r>
            <a:r>
              <a:rPr lang="en-GB" sz="1050" dirty="0" err="1"/>
              <a:t>vérité</a:t>
            </a:r>
            <a:r>
              <a:rPr lang="en-GB" sz="1050" dirty="0"/>
              <a:t>: </a:t>
            </a:r>
            <a:r>
              <a:rPr lang="en-GB" sz="1050" dirty="0">
                <a:solidFill>
                  <a:srgbClr val="16486D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https://www.axylia.com/v%C3%A9rit%C3%A940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BEL ESG Index: </a:t>
            </a:r>
            <a:r>
              <a:rPr lang="en-GB" sz="1050" dirty="0">
                <a:solidFill>
                  <a:srgbClr val="16486D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https://www.euronext.com/en/news/bel-esg-index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en-GB" sz="1050" dirty="0"/>
          </a:p>
          <a:p>
            <a:r>
              <a:rPr lang="en-GB" sz="1400" b="1" dirty="0"/>
              <a:t>Environmental data about issuers:</a:t>
            </a:r>
          </a:p>
          <a:p>
            <a:r>
              <a:rPr lang="en-GB" sz="1050" dirty="0" err="1"/>
              <a:t>Urgewald</a:t>
            </a:r>
            <a:r>
              <a:rPr lang="en-GB" sz="1050" dirty="0"/>
              <a:t>: </a:t>
            </a:r>
            <a:r>
              <a:rPr lang="en-GB" sz="1050" dirty="0">
                <a:solidFill>
                  <a:srgbClr val="16486D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https://www.urgewald.org/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SBTi: </a:t>
            </a:r>
            <a:r>
              <a:rPr lang="en-GB" sz="1050" dirty="0">
                <a:solidFill>
                  <a:srgbClr val="16486D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https://sciencebasedtargets.org/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TPI: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  <a:r>
              <a:rPr lang="en-GB" sz="1050" dirty="0">
                <a:solidFill>
                  <a:srgbClr val="16486D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https://www.transitionpathwayinitiative.org/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en-GB" sz="1050" dirty="0"/>
          </a:p>
          <a:p>
            <a:r>
              <a:rPr lang="en-GB" sz="1400" b="1" dirty="0"/>
              <a:t>Social data about issuers:</a:t>
            </a:r>
          </a:p>
          <a:p>
            <a:r>
              <a:rPr lang="en-GB" sz="1050" dirty="0"/>
              <a:t>Exit arm list: </a:t>
            </a:r>
            <a:r>
              <a:rPr lang="en-GB" sz="1050" dirty="0">
                <a:solidFill>
                  <a:srgbClr val="16486D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https://exitarms.org/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en-GB" sz="1050" dirty="0"/>
          </a:p>
          <a:p>
            <a:r>
              <a:rPr lang="en-GB" sz="1400" b="1" dirty="0"/>
              <a:t>Sustainability labels for financial products:</a:t>
            </a:r>
          </a:p>
          <a:p>
            <a:r>
              <a:rPr lang="en-GB" sz="1050" dirty="0"/>
              <a:t>Belgian Towards Sustainability Label: </a:t>
            </a:r>
            <a:r>
              <a:rPr lang="en-GB" sz="1050" dirty="0">
                <a:solidFill>
                  <a:srgbClr val="16486D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https://towardssustainability.be/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French ISR Label: </a:t>
            </a:r>
            <a:r>
              <a:rPr lang="en-GB" sz="1050" dirty="0">
                <a:solidFill>
                  <a:srgbClr val="16486D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https://www.lelabelisr.fr/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FNG Siegel: </a:t>
            </a:r>
            <a:r>
              <a:rPr lang="en-GB" sz="1050" dirty="0">
                <a:solidFill>
                  <a:srgbClr val="16486D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https://fng-siegel.org/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Lux Flag: </a:t>
            </a:r>
            <a:r>
              <a:rPr lang="en-GB" sz="1050" dirty="0">
                <a:solidFill>
                  <a:srgbClr val="16486D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https://luxflag.org/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 err="1"/>
              <a:t>Umweltzeichen</a:t>
            </a:r>
            <a:r>
              <a:rPr lang="en-GB" sz="1050" dirty="0"/>
              <a:t>: </a:t>
            </a:r>
            <a:r>
              <a:rPr lang="en-GB" sz="1050" dirty="0">
                <a:solidFill>
                  <a:srgbClr val="16486D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https://www.umweltzeichen.at/de/home/start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Nordic Swan: </a:t>
            </a:r>
            <a:r>
              <a:rPr lang="en-GB" sz="1050" dirty="0">
                <a:solidFill>
                  <a:srgbClr val="16486D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https://www.nordic-swan-ecolabel.org/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en-GB" sz="1050" dirty="0"/>
          </a:p>
          <a:p>
            <a:endParaRPr lang="en-GB" sz="1050" dirty="0">
              <a:solidFill>
                <a:srgbClr val="16486D"/>
              </a:solidFill>
            </a:endParaRPr>
          </a:p>
          <a:p>
            <a:endParaRPr lang="en-GB" sz="1050" dirty="0"/>
          </a:p>
          <a:p>
            <a:endParaRPr lang="nl-BE" sz="1050" dirty="0"/>
          </a:p>
          <a:p>
            <a:endParaRPr lang="nl-BE" sz="1050" dirty="0"/>
          </a:p>
          <a:p>
            <a:endParaRPr lang="nl-BE" sz="1050" dirty="0"/>
          </a:p>
        </p:txBody>
      </p:sp>
      <p:pic>
        <p:nvPicPr>
          <p:cNvPr id="11" name="Afbeelding 10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D57326F3-1326-816D-8E87-5FC379F405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2" name="Picture 4" descr="Duurzaam Beleggen Academy – Leer zelf duurzaam beleggen">
            <a:extLst>
              <a:ext uri="{FF2B5EF4-FFF2-40B4-BE49-F238E27FC236}">
                <a16:creationId xmlns:a16="http://schemas.microsoft.com/office/drawing/2014/main" id="{67757218-C59B-0944-0237-C3D6A90F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5680034-32AC-87D4-C065-5576856B65F1}"/>
              </a:ext>
            </a:extLst>
          </p:cNvPr>
          <p:cNvSpPr txBox="1"/>
          <p:nvPr/>
        </p:nvSpPr>
        <p:spPr>
          <a:xfrm>
            <a:off x="7928948" y="1784713"/>
            <a:ext cx="6872678" cy="531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Readings and videos:</a:t>
            </a:r>
          </a:p>
          <a:p>
            <a:r>
              <a:rPr lang="en-GB" sz="1050" dirty="0"/>
              <a:t>Forum </a:t>
            </a:r>
            <a:r>
              <a:rPr lang="en-GB" sz="1050" dirty="0" err="1"/>
              <a:t>Ethibel’s</a:t>
            </a:r>
            <a:r>
              <a:rPr lang="en-GB" sz="1050" dirty="0"/>
              <a:t> ERSIS study: </a:t>
            </a:r>
            <a:r>
              <a:rPr lang="en-GB" sz="1050" dirty="0">
                <a:solidFill>
                  <a:srgbClr val="16486D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https://www.forumethibel.org/en/publications/ersis-studies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Ethibel Viewpoint: </a:t>
            </a:r>
            <a:r>
              <a:rPr lang="en-GB" sz="1050" dirty="0">
                <a:solidFill>
                  <a:srgbClr val="16486D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https://www.forumethibel.org/en/ethibel-viewpoint-nr-1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 err="1"/>
              <a:t>Kanaal</a:t>
            </a:r>
            <a:r>
              <a:rPr lang="en-GB" sz="1050" dirty="0"/>
              <a:t> Z/Canal Z: Z-Responsible-Invest series: </a:t>
            </a:r>
            <a:r>
              <a:rPr lang="en-GB" sz="1050" dirty="0">
                <a:solidFill>
                  <a:srgbClr val="16486D"/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https://www.forumethibel.org/en/z-responsible-invest-sustainable-investing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 err="1"/>
              <a:t>Kanaal</a:t>
            </a:r>
            <a:r>
              <a:rPr lang="en-GB" sz="1050" dirty="0"/>
              <a:t> Z/Canal Z: Z-Responsible-Invest series on impact: </a:t>
            </a:r>
            <a:r>
              <a:rPr lang="en-GB" sz="1050" dirty="0">
                <a:solidFill>
                  <a:srgbClr val="16486D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https://www.forumethibel.org/en/z-responsible-invest-impact-investing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 err="1"/>
              <a:t>Duurzaam</a:t>
            </a:r>
            <a:r>
              <a:rPr lang="en-GB" sz="1050" dirty="0"/>
              <a:t> </a:t>
            </a:r>
            <a:r>
              <a:rPr lang="en-GB" sz="1050" dirty="0" err="1"/>
              <a:t>Beleggen</a:t>
            </a:r>
            <a:r>
              <a:rPr lang="en-GB" sz="1050" dirty="0"/>
              <a:t> Academy E-learning: </a:t>
            </a:r>
            <a:r>
              <a:rPr lang="en-GB" sz="1050" dirty="0">
                <a:solidFill>
                  <a:srgbClr val="16486D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https://duurzaambeleggen.academy/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en-GB" sz="1050" dirty="0"/>
          </a:p>
          <a:p>
            <a:r>
              <a:rPr lang="en-GB" sz="1400" b="1" dirty="0"/>
              <a:t>Reporting for companies:</a:t>
            </a:r>
          </a:p>
          <a:p>
            <a:r>
              <a:rPr lang="en-GB" sz="1050" dirty="0"/>
              <a:t>UNGC: </a:t>
            </a:r>
            <a:r>
              <a:rPr lang="en-GB" sz="1050" dirty="0">
                <a:solidFill>
                  <a:srgbClr val="16486D"/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https://unglobalcompact.org/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GRI: </a:t>
            </a:r>
            <a:r>
              <a:rPr lang="en-GB" sz="1050" dirty="0">
                <a:solidFill>
                  <a:srgbClr val="16486D"/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https://www.globalreporting.org/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TCFD: </a:t>
            </a:r>
            <a:r>
              <a:rPr lang="en-GB" sz="1050" dirty="0">
                <a:solidFill>
                  <a:srgbClr val="16486D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https://www.fsb-tcfd.org/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CSRD: cf. EU Regulations</a:t>
            </a:r>
          </a:p>
          <a:p>
            <a:endParaRPr lang="en-GB" sz="1050" dirty="0">
              <a:solidFill>
                <a:srgbClr val="16486D"/>
              </a:solidFill>
            </a:endParaRPr>
          </a:p>
          <a:p>
            <a:r>
              <a:rPr lang="en-GB" sz="1400" b="1" dirty="0"/>
              <a:t>Impact investing:</a:t>
            </a:r>
            <a:endParaRPr lang="en-GB" sz="1050" dirty="0"/>
          </a:p>
          <a:p>
            <a:r>
              <a:rPr lang="en-GB" sz="1050" dirty="0"/>
              <a:t>IF Belgium: </a:t>
            </a:r>
            <a:r>
              <a:rPr lang="en-GB" sz="1050" dirty="0">
                <a:solidFill>
                  <a:srgbClr val="16486D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https://www.if-belgium.be/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Impact House: </a:t>
            </a:r>
            <a:r>
              <a:rPr lang="en-GB" sz="1050" dirty="0">
                <a:solidFill>
                  <a:srgbClr val="16486D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https://impacthouse.be/about-impact-house/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Be Impact: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  <a:r>
              <a:rPr lang="en-GB" sz="1050" dirty="0">
                <a:solidFill>
                  <a:srgbClr val="16486D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https://nl.be-impact.org/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en-GB" sz="1050" dirty="0"/>
          </a:p>
          <a:p>
            <a:r>
              <a:rPr lang="en-GB" sz="1400" b="1" dirty="0"/>
              <a:t>EU Regulations:</a:t>
            </a:r>
          </a:p>
          <a:p>
            <a:r>
              <a:rPr lang="en-GB" sz="1050" dirty="0"/>
              <a:t>SDFR</a:t>
            </a:r>
            <a:r>
              <a:rPr lang="en-GB" sz="1050" dirty="0">
                <a:solidFill>
                  <a:srgbClr val="16486D"/>
                </a:solidFill>
              </a:rPr>
              <a:t>: </a:t>
            </a:r>
            <a:r>
              <a:rPr lang="en-GB" sz="1050" dirty="0">
                <a:solidFill>
                  <a:srgbClr val="16486D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https://finance.ec.europa.eu/sustainable-finance/disclosures/sustainability-related-disclosure-financial-services-sector_en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EU Taxonomy: </a:t>
            </a:r>
            <a:r>
              <a:rPr lang="en-GB" sz="1050" dirty="0">
                <a:solidFill>
                  <a:srgbClr val="16486D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https://finance.ec.europa.eu/sustainable-finance/tools-and-standards/eu-taxonomy-sustainable-activities_en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CSRD: </a:t>
            </a:r>
            <a:r>
              <a:rPr lang="en-GB" sz="1050" dirty="0">
                <a:solidFill>
                  <a:srgbClr val="16486D"/>
                </a:solidFill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https://finance.ec.europa.eu/capital-markets-union-and-financial-markets/company-reporting-and-auditing/company-reporting/corporate-sustainability-reporting_en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r>
              <a:rPr lang="en-GB" sz="1050" dirty="0"/>
              <a:t>European Green Deal: </a:t>
            </a:r>
            <a:r>
              <a:rPr lang="en-GB" sz="1050" dirty="0">
                <a:solidFill>
                  <a:srgbClr val="16486D"/>
                </a:solidFill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https://commission.europa.eu/strategy-and-policy/priorities-2019-2024/european-green-deal_en</a:t>
            </a:r>
            <a:r>
              <a:rPr lang="en-GB" sz="1050" dirty="0">
                <a:solidFill>
                  <a:srgbClr val="16486D"/>
                </a:solidFill>
              </a:rPr>
              <a:t> </a:t>
            </a:r>
          </a:p>
          <a:p>
            <a:endParaRPr lang="nl-BE" sz="1050" dirty="0">
              <a:solidFill>
                <a:srgbClr val="164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6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finance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in Belgium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6624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https://www.forumethibel.org/en/ersis-study-is-published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0A80904-6655-CA17-5D7A-CBB8911CA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956" y="2381150"/>
            <a:ext cx="6544588" cy="430590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6F87B4-DF76-D26F-5C81-5A1F8BC7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49" y="2362228"/>
            <a:ext cx="6863482" cy="39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9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03049" y="459582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Sustainable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finance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in Belgium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85" y="148903"/>
            <a:ext cx="900101" cy="360040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0" y="211522"/>
            <a:ext cx="1523156" cy="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D9EB64-720B-530D-FA40-10DACA0B7FC1}"/>
              </a:ext>
            </a:extLst>
          </p:cNvPr>
          <p:cNvSpPr txBox="1"/>
          <p:nvPr/>
        </p:nvSpPr>
        <p:spPr>
          <a:xfrm>
            <a:off x="400026" y="8409220"/>
            <a:ext cx="6624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/>
              <a:t>Source: </a:t>
            </a:r>
            <a:r>
              <a:rPr lang="nl-BE" sz="1400" dirty="0"/>
              <a:t>https://www.forumethibel.org/en/ersis-study-is-published </a:t>
            </a:r>
          </a:p>
        </p:txBody>
      </p:sp>
      <p:pic>
        <p:nvPicPr>
          <p:cNvPr id="1026" name="Picture 2" descr="Duurzameontwikkelingsdoelstellingen - Wikipedia">
            <a:extLst>
              <a:ext uri="{FF2B5EF4-FFF2-40B4-BE49-F238E27FC236}">
                <a16:creationId xmlns:a16="http://schemas.microsoft.com/office/drawing/2014/main" id="{22B34EC6-ED96-1791-037C-E7CF8D2E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58" y="2780013"/>
            <a:ext cx="3672408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, Lettertype, logo, cirkel&#10;&#10;Automatisch gegenereerde beschrijving">
            <a:extLst>
              <a:ext uri="{FF2B5EF4-FFF2-40B4-BE49-F238E27FC236}">
                <a16:creationId xmlns:a16="http://schemas.microsoft.com/office/drawing/2014/main" id="{0630786B-95C9-E46C-27C1-5084C014C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73" y="2780013"/>
            <a:ext cx="3312368" cy="33123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005784-7802-4CAE-07A8-0DFEAF2381E0}"/>
              </a:ext>
            </a:extLst>
          </p:cNvPr>
          <p:cNvSpPr txBox="1"/>
          <p:nvPr/>
        </p:nvSpPr>
        <p:spPr>
          <a:xfrm>
            <a:off x="5786224" y="3520212"/>
            <a:ext cx="40612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400" b="1" dirty="0">
                <a:latin typeface="Arial" panose="020B0604020202020204" pitchFamily="34" charset="0"/>
                <a:cs typeface="Arial" panose="020B0604020202020204" pitchFamily="34" charset="0"/>
              </a:rPr>
              <a:t>European Green Deal</a:t>
            </a: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760" y="875103"/>
            <a:ext cx="48269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5000" spc="-10" dirty="0"/>
              <a:t>In </a:t>
            </a:r>
            <a:r>
              <a:rPr lang="en-GB" sz="5000" spc="-10" dirty="0"/>
              <a:t>this session</a:t>
            </a:r>
            <a:endParaRPr lang="en-GB"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1454900" y="2025744"/>
            <a:ext cx="6001910" cy="535274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spc="-25" dirty="0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lang="nl-BE" sz="2800" spc="-25" dirty="0">
                <a:solidFill>
                  <a:srgbClr val="FFFFFF"/>
                </a:solidFill>
                <a:latin typeface="Arial"/>
                <a:cs typeface="Arial"/>
              </a:rPr>
              <a:t> Finance in Belgium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Introducing ourselves</a:t>
            </a:r>
            <a:endParaRPr lang="en-GB"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Barriers to sustainable Investing</a:t>
            </a:r>
            <a:endParaRPr lang="en-GB"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A crash course in Sustainable Investing</a:t>
            </a:r>
            <a:endParaRPr lang="en-GB" sz="28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Let’s create some Impact Funds!</a:t>
            </a: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Real Life Examples</a:t>
            </a: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SDGs as a Yard Stick</a:t>
            </a: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5 Key Takeaways</a:t>
            </a: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BD3DF-8FD6-113F-9CD9-4181AE2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769441"/>
          </a:xfrm>
        </p:spPr>
        <p:txBody>
          <a:bodyPr/>
          <a:lstStyle/>
          <a:p>
            <a:r>
              <a:rPr lang="nl-NL" sz="5000" dirty="0" err="1"/>
              <a:t>Introducing</a:t>
            </a:r>
            <a:r>
              <a:rPr lang="nl-NL" sz="5000" dirty="0"/>
              <a:t> </a:t>
            </a:r>
            <a:r>
              <a:rPr lang="nl-NL" sz="5000" dirty="0" err="1"/>
              <a:t>ourselves</a:t>
            </a:r>
            <a:endParaRPr lang="nl-BE" sz="5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B7D2-E8BD-24BC-6BEA-81FE072C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685" y="2381151"/>
            <a:ext cx="14070330" cy="5216624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282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309E7C5-DE40-A2A6-7781-27665DD85C23}"/>
              </a:ext>
            </a:extLst>
          </p:cNvPr>
          <p:cNvSpPr txBox="1">
            <a:spLocks/>
          </p:cNvSpPr>
          <p:nvPr/>
        </p:nvSpPr>
        <p:spPr>
          <a:xfrm>
            <a:off x="832074" y="940991"/>
            <a:ext cx="11864019" cy="76944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Introducing</a:t>
            </a:r>
            <a:r>
              <a:rPr lang="nl-NL" sz="5000" b="1" dirty="0">
                <a:solidFill>
                  <a:srgbClr val="16486D"/>
                </a:solidFill>
                <a:latin typeface="Times New Roman"/>
                <a:cs typeface="Times New Roman"/>
              </a:rPr>
              <a:t> </a:t>
            </a:r>
            <a:r>
              <a:rPr lang="nl-NL" sz="5000" b="1" dirty="0" err="1">
                <a:solidFill>
                  <a:srgbClr val="16486D"/>
                </a:solidFill>
                <a:latin typeface="Times New Roman"/>
                <a:cs typeface="Times New Roman"/>
              </a:rPr>
              <a:t>ourselves</a:t>
            </a:r>
            <a:endParaRPr lang="nl-BE" sz="5000" b="1" dirty="0">
              <a:solidFill>
                <a:srgbClr val="16486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Afbeelding 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EF2E886D-1D92-87A7-00DD-7E5710F27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62" y="3245247"/>
            <a:ext cx="4752528" cy="1901009"/>
          </a:xfrm>
          <a:prstGeom prst="rect">
            <a:avLst/>
          </a:prstGeom>
        </p:spPr>
      </p:pic>
      <p:pic>
        <p:nvPicPr>
          <p:cNvPr id="1028" name="Picture 4" descr="Duurzaam Beleggen Academy – Leer zelf duurzaam beleggen">
            <a:extLst>
              <a:ext uri="{FF2B5EF4-FFF2-40B4-BE49-F238E27FC236}">
                <a16:creationId xmlns:a16="http://schemas.microsoft.com/office/drawing/2014/main" id="{2AC6386A-7E21-B6C1-BCC9-3877FB7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8" y="3739646"/>
            <a:ext cx="6736735" cy="13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87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GForum23_Sept_PPT_V4  -  Alleen-lezen" id="{B60E76E7-CB61-43FD-BB57-2A9560296533}" vid="{36B5A7A2-8CEE-4BDE-89FD-2A62FCB7315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354e0d-aac1-4f2f-ad19-aba5e30f39b1" xsi:nil="true"/>
    <lcf76f155ced4ddcb4097134ff3c332f xmlns="49e1eb82-0cf7-46d5-bebb-5aa5c301fc4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DDCAC2352044FB50AA6E006BD5766" ma:contentTypeVersion="19" ma:contentTypeDescription="Een nieuw document maken." ma:contentTypeScope="" ma:versionID="6f7ead39acdcc8c9ff8f7d6991eed2d8">
  <xsd:schema xmlns:xsd="http://www.w3.org/2001/XMLSchema" xmlns:xs="http://www.w3.org/2001/XMLSchema" xmlns:p="http://schemas.microsoft.com/office/2006/metadata/properties" xmlns:ns2="49e1eb82-0cf7-46d5-bebb-5aa5c301fc46" xmlns:ns3="af354e0d-aac1-4f2f-ad19-aba5e30f39b1" targetNamespace="http://schemas.microsoft.com/office/2006/metadata/properties" ma:root="true" ma:fieldsID="1a3670ab385564693165fb4ea5a18405" ns2:_="" ns3:_="">
    <xsd:import namespace="49e1eb82-0cf7-46d5-bebb-5aa5c301fc46"/>
    <xsd:import namespace="af354e0d-aac1-4f2f-ad19-aba5e30f3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1eb82-0cf7-46d5-bebb-5aa5c301fc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a8d42c18-a921-4395-b1a1-eb087df89c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54e0d-aac1-4f2f-ad19-aba5e30f39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e3fdd4-ddcf-4f9d-adb0-f1a22af70a3e}" ma:internalName="TaxCatchAll" ma:showField="CatchAllData" ma:web="af354e0d-aac1-4f2f-ad19-aba5e30f39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01B1F-729B-4A07-8B88-F5E2E9304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C03B4E-4C5B-4EFA-B23A-8A4D072B7F6E}">
  <ds:schemaRefs>
    <ds:schemaRef ds:uri="242f3632-a43c-4897-bd71-13a0521c0d9d"/>
    <ds:schemaRef ds:uri="49e1eb82-0cf7-46d5-bebb-5aa5c301fc46"/>
    <ds:schemaRef ds:uri="5e879597-5c23-4243-b02f-71da49acb581"/>
    <ds:schemaRef ds:uri="af354e0d-aac1-4f2f-ad19-aba5e30f39b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88D119-96F0-4FBC-818E-2D277114228D}">
  <ds:schemaRefs>
    <ds:schemaRef ds:uri="49e1eb82-0cf7-46d5-bebb-5aa5c301fc46"/>
    <ds:schemaRef ds:uri="af354e0d-aac1-4f2f-ad19-aba5e30f39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712</TotalTime>
  <Words>3248</Words>
  <Application>Microsoft Office PowerPoint</Application>
  <PresentationFormat>Custom</PresentationFormat>
  <Paragraphs>559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Kantoorthema</vt:lpstr>
      <vt:lpstr>Sustainable or not? SDGs as assessment tool for investors</vt:lpstr>
      <vt:lpstr>Sustainable Finance in Belgium</vt:lpstr>
      <vt:lpstr>PowerPoint Presentation</vt:lpstr>
      <vt:lpstr>PowerPoint Presentation</vt:lpstr>
      <vt:lpstr>PowerPoint Presentation</vt:lpstr>
      <vt:lpstr>PowerPoint Presentation</vt:lpstr>
      <vt:lpstr>In this session</vt:lpstr>
      <vt:lpstr>Introducing ourselves</vt:lpstr>
      <vt:lpstr>PowerPoint Presentation</vt:lpstr>
      <vt:lpstr>QUIZ TIME</vt:lpstr>
      <vt:lpstr>Barriers to Sustainable Investing</vt:lpstr>
      <vt:lpstr>PowerPoint Presentation</vt:lpstr>
      <vt:lpstr>PowerPoint Presentation</vt:lpstr>
      <vt:lpstr>PowerPoint Presentation</vt:lpstr>
      <vt:lpstr>A crash course in Sustainable Investing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create some impact funds!</vt:lpstr>
      <vt:lpstr>PowerPoint Presentation</vt:lpstr>
      <vt:lpstr>PowerPoint Presentation</vt:lpstr>
      <vt:lpstr>PowerPoint Presentation</vt:lpstr>
      <vt:lpstr>PowerPoint Presentation</vt:lpstr>
      <vt:lpstr>Time’s up!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life examples</vt:lpstr>
      <vt:lpstr>SDGs as a Yard Stick</vt:lpstr>
      <vt:lpstr>Group discussion  How can the SDGs  be useful to an investor?</vt:lpstr>
      <vt:lpstr>PowerPoint Presentation</vt:lpstr>
      <vt:lpstr>PowerPoint Presentation</vt:lpstr>
      <vt:lpstr>PowerPoint Presentation</vt:lpstr>
      <vt:lpstr>5 Key Takeaways</vt:lpstr>
      <vt:lpstr>PowerPoint Presentation</vt:lpstr>
      <vt:lpstr>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Lieselotte Van de Voorde</dc:creator>
  <cp:lastModifiedBy>Boukarniaa Nadia</cp:lastModifiedBy>
  <cp:revision>3</cp:revision>
  <dcterms:created xsi:type="dcterms:W3CDTF">2023-10-05T12:24:14Z</dcterms:created>
  <dcterms:modified xsi:type="dcterms:W3CDTF">2024-09-17T08:41:59Z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2023-10-05T00:00:00Z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2023-10-05T00:00:00Z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0x010100D37DDCAC2352044FB50AA6E006BD5766</vt:lpwstr>
  </property>
  <property fmtid="{D5CDD505-2E9C-101B-9397-08002B2CF9AE}" pid="7" name="_dlc_DocIdItemGuid">
    <vt:lpwstr>d8deb0b3-e75d-4b32-982a-9e68ed5cbc1b</vt:lpwstr>
  </property>
  <property fmtid="{D5CDD505-2E9C-101B-9397-08002B2CF9AE}" pid="8" name="MediaServiceImageTags">
    <vt:lpwstr/>
  </property>
</Properties>
</file>